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7" r:id="rId4"/>
    <p:sldMasterId id="2147483691" r:id="rId5"/>
    <p:sldMasterId id="2147483700" r:id="rId6"/>
    <p:sldMasterId id="2147483709" r:id="rId7"/>
  </p:sldMasterIdLst>
  <p:notesMasterIdLst>
    <p:notesMasterId r:id="rId24"/>
  </p:notesMasterIdLst>
  <p:handoutMasterIdLst>
    <p:handoutMasterId r:id="rId25"/>
  </p:handoutMasterIdLst>
  <p:sldIdLst>
    <p:sldId id="285" r:id="rId8"/>
    <p:sldId id="262" r:id="rId9"/>
    <p:sldId id="426" r:id="rId10"/>
    <p:sldId id="428" r:id="rId11"/>
    <p:sldId id="427" r:id="rId12"/>
    <p:sldId id="430" r:id="rId13"/>
    <p:sldId id="429" r:id="rId14"/>
    <p:sldId id="431" r:id="rId15"/>
    <p:sldId id="438" r:id="rId16"/>
    <p:sldId id="432" r:id="rId17"/>
    <p:sldId id="436" r:id="rId18"/>
    <p:sldId id="435" r:id="rId19"/>
    <p:sldId id="434" r:id="rId20"/>
    <p:sldId id="433" r:id="rId21"/>
    <p:sldId id="437" r:id="rId22"/>
    <p:sldId id="425" r:id="rId23"/>
  </p:sldIdLst>
  <p:sldSz cx="12192000" cy="6858000"/>
  <p:notesSz cx="6858000" cy="9144000"/>
  <p:embeddedFontLst>
    <p:embeddedFont>
      <p:font typeface="Barlow Light" panose="00000400000000000000" pitchFamily="2" charset="0"/>
      <p:regular r:id="rId26"/>
      <p:italic r:id="rId27"/>
    </p:embeddedFont>
    <p:embeddedFont>
      <p:font typeface="Barlow SemiBold" panose="00000700000000000000" pitchFamily="2" charset="0"/>
      <p:bold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Light" panose="020B0306030504020204" pitchFamily="34" charset="0"/>
      <p:regular r:id="rId38"/>
      <p:italic r:id="rId39"/>
    </p:embeddedFont>
    <p:embeddedFont>
      <p:font typeface="Open Sans Semibold" panose="020B070603080402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3D3A3B"/>
    <a:srgbClr val="E7E7E8"/>
    <a:srgbClr val="00CB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E4B6DA-72B6-6046-90A0-19A15A1927BA}" v="30" dt="2024-10-18T00:02:40.075"/>
    <p1510:client id="{8866C345-46EF-483A-9588-16251398FE91}" v="186" dt="2024-10-17T16:15:01.414"/>
    <p1510:client id="{9ED0D1B2-BE7D-6A49-95DA-568CE4D30C39}" v="2" dt="2024-10-17T15:18:50.082"/>
    <p1510:client id="{A0725490-388E-D567-7448-33091098126C}" v="1583" dt="2024-10-18T01:43:30.005"/>
    <p1510:client id="{D322DB8E-D75B-2C77-21BD-258451524BB7}" v="15" dt="2024-10-18T06:48:53.069"/>
    <p1510:client id="{FFB7A515-E04B-7791-1459-EC89F6F302B4}" v="47" dt="2024-10-18T03:34:48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4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microsoft.com/office/2015/10/relationships/revisionInfo" Target="revisionInfo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E11E6-8150-AF44-AFE7-DF986568B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99326-1140-9949-874B-CD046F3049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A953B-9909-7344-830D-F654C8372957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B73C-BF19-5C49-9411-5E8924F194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62293-26BF-CA45-A807-782718E6A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848B1-B0DD-424F-802B-05423415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3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CC0F-9473-0047-886D-57B7E191AF4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582C-B91B-2B4F-BB3D-6012B562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9EEF8-F59E-404A-ADC6-4CDB1204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94B2B-C868-468D-91DC-8F17D0A5F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5458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A5ACD-3A97-B149-B36C-5AA41525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226" t="68124" r="-962" b="10595"/>
          <a:stretch/>
        </p:blipFill>
        <p:spPr>
          <a:xfrm>
            <a:off x="10260622" y="211344"/>
            <a:ext cx="1690585" cy="330075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6306D7-3A2F-F940-9F7B-15EB392CA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DCA242E-7F41-D547-A34B-ECAD02B740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You may add some body text to explain your table.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E5544B2-7476-044A-821A-71516FF0B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BA71D75-C832-624C-ADF5-2477EC244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E0CB9A1-AA5A-1F45-81B8-6B21FDF845C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30281" y="3039762"/>
            <a:ext cx="9687754" cy="2309386"/>
          </a:xfrm>
          <a:prstGeom prst="rect">
            <a:avLst/>
          </a:prstGeom>
          <a:noFill/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0941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55804"/>
            <a:ext cx="608979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Swinburne life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85430"/>
            <a:ext cx="6089790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It’s what you make it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748813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Sam Sample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4076805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23 April,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84250" r="-4719" b="9263"/>
          <a:stretch/>
        </p:blipFill>
        <p:spPr>
          <a:xfrm>
            <a:off x="5557919" y="5734878"/>
            <a:ext cx="5618375" cy="1006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9" t="13219" r="23662" b="-264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8A8EC-9FB9-444F-A69E-63E5196ED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52977" b="15545"/>
          <a:stretch/>
        </p:blipFill>
        <p:spPr>
          <a:xfrm>
            <a:off x="5557920" y="4760536"/>
            <a:ext cx="1131116" cy="10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-4719" b="9263"/>
          <a:stretch/>
        </p:blipFill>
        <p:spPr>
          <a:xfrm>
            <a:off x="5557919" y="4760536"/>
            <a:ext cx="5618375" cy="19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846" t="13787" r="21181" b="2382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6A9A7-BA5D-8F4F-87A5-52E81EF79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1" t="4838" r="27910"/>
          <a:stretch/>
        </p:blipFill>
        <p:spPr>
          <a:xfrm>
            <a:off x="7876014" y="452487"/>
            <a:ext cx="4315985" cy="4270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55381-D824-1843-9E81-B6C7DD2761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r="5833"/>
          <a:stretch/>
        </p:blipFill>
        <p:spPr>
          <a:xfrm>
            <a:off x="5722463" y="4722829"/>
            <a:ext cx="2153551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76717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Facilities </a:t>
            </a:r>
            <a:br>
              <a:rPr lang="en-US"/>
            </a:br>
            <a:r>
              <a:rPr lang="en-US"/>
              <a:t>and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3D571E-6C6A-4798-9A60-604AE949FEB4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4" cy="107721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Swinburne empowers you to </a:t>
            </a:r>
            <a:br>
              <a:rPr lang="en-US"/>
            </a:br>
            <a:r>
              <a:rPr lang="en-US"/>
              <a:t>make the most of your 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11E3A5E-99C3-A248-9BD6-51A7C5B92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832144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Swinburne has a wide range of facilities and support services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F6AA28-ECBB-4880-813D-2B3B6BEC86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CFC9AE-857A-4CF3-B511-2C7E86276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416969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181590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7152861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Safety on campus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6A50B-0CED-5E4D-BA45-B1ED01FB7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866" r="2" b="14827"/>
          <a:stretch/>
        </p:blipFill>
        <p:spPr>
          <a:xfrm>
            <a:off x="7683335" y="4899991"/>
            <a:ext cx="4081066" cy="978296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A92E0E6-1027-8048-A325-503E10C0E9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7152861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Swinburne takes safety and security very seriously.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29465B6-EAD9-4F8E-A664-BA0A0BD52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D844A4-A477-478A-B06A-5DDB45441E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966" t="12338" r="26401" b="3540"/>
          <a:stretch/>
        </p:blipFill>
        <p:spPr>
          <a:xfrm>
            <a:off x="7876015" y="449927"/>
            <a:ext cx="4315985" cy="4270342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117F348-3FC8-42E6-B117-DD3752D149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3794482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ple_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1068166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How a table slide can appear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79" y="2247150"/>
            <a:ext cx="1068166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You may add some body text to explain your table.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0E51DE-39B6-CC4B-BA98-3ABC1461CE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1068166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These can be useful for displaying statistics and timelines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963C177-FD25-4F8F-B236-438FB5316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6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30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40E8D6-300A-EC4E-9A82-8E5FF0C767D0}"/>
              </a:ext>
            </a:extLst>
          </p:cNvPr>
          <p:cNvSpPr/>
          <p:nvPr userDrawn="1"/>
        </p:nvSpPr>
        <p:spPr>
          <a:xfrm>
            <a:off x="-1" y="0"/>
            <a:ext cx="12192001" cy="1202635"/>
          </a:xfrm>
          <a:prstGeom prst="rect">
            <a:avLst/>
          </a:prstGeom>
          <a:solidFill>
            <a:srgbClr val="FF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b="1" i="0">
              <a:latin typeface="Montserrat" pitchFamily="2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B252FA-DA85-3A44-94E6-B57BDF7F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64" y="1"/>
            <a:ext cx="10515600" cy="1202633"/>
          </a:xfrm>
        </p:spPr>
        <p:txBody>
          <a:bodyPr lIns="90000" tIns="46800" rIns="90000" bIns="46800">
            <a:normAutofit/>
          </a:bodyPr>
          <a:lstStyle>
            <a:lvl1pPr>
              <a:defRPr sz="3200" cap="none" baseline="0">
                <a:solidFill>
                  <a:srgbClr val="34363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2B33-4CDD-1249-850C-3BBEBF4C62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664" y="1654629"/>
            <a:ext cx="10790189" cy="3875314"/>
          </a:xfrm>
        </p:spPr>
        <p:txBody>
          <a:bodyPr/>
          <a:lstStyle>
            <a:lvl1pPr>
              <a:defRPr sz="2000" b="1" i="0">
                <a:solidFill>
                  <a:srgbClr val="343638"/>
                </a:solidFill>
                <a:latin typeface="Montserrat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0363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533400" indent="-1301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714375" indent="-180975">
              <a:lnSpc>
                <a:spcPct val="100000"/>
              </a:lnSpc>
              <a:spcBef>
                <a:spcPts val="0"/>
              </a:spcBef>
              <a:tabLst/>
              <a:defRPr sz="1600" b="0" i="0">
                <a:solidFill>
                  <a:srgbClr val="3436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9D304B-F131-D04E-9BB2-C234FACC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E54F5-4EC8-495D-B871-5FDD7F476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771913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8887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552" y="3649334"/>
            <a:ext cx="9144000" cy="2388859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8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36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040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2333299"/>
            <a:ext cx="5675588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2333299"/>
            <a:ext cx="5675589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344211" y="1509387"/>
            <a:ext cx="5675588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/>
          </p:nvPr>
        </p:nvSpPr>
        <p:spPr>
          <a:xfrm>
            <a:off x="6172199" y="1509387"/>
            <a:ext cx="56755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302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595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177647"/>
            <a:ext cx="11490877" cy="207005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4212" y="3335008"/>
            <a:ext cx="11490877" cy="2687421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 descr="Swinburne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51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2484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97" y="5486400"/>
            <a:ext cx="4665555" cy="124326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12192000" cy="5358064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946" y="5358064"/>
            <a:ext cx="7127055" cy="14999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6504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AMDC Fin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1"/>
            <a:ext cx="11488755" cy="2041635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918" y="3293128"/>
            <a:ext cx="11496164" cy="1404996"/>
          </a:xfrm>
          <a:noFill/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8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51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aper">
    <p:bg>
      <p:bgPr>
        <a:blipFill dpi="0" rotWithShape="1">
          <a:blip r:embed="rId2" cstate="screen">
            <a:alphaModFix amt="9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25343"/>
            <a:ext cx="9144000" cy="2426140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>
                <a:solidFill>
                  <a:schemeClr val="bg1">
                    <a:lumMod val="95000"/>
                  </a:schemeClr>
                </a:solidFill>
              </a:rPr>
              <a:t>CRICOS</a:t>
            </a:r>
            <a:r>
              <a:rPr lang="en-AU" sz="800" baseline="0">
                <a:solidFill>
                  <a:schemeClr val="bg1">
                    <a:lumMod val="95000"/>
                  </a:schemeClr>
                </a:solidFill>
              </a:rPr>
              <a:t> 00111D</a:t>
            </a:r>
          </a:p>
          <a:p>
            <a:pPr algn="r"/>
            <a:r>
              <a:rPr lang="en-AU" sz="800" baseline="0">
                <a:solidFill>
                  <a:schemeClr val="bg1">
                    <a:lumMod val="95000"/>
                  </a:schemeClr>
                </a:solidFill>
              </a:rPr>
              <a:t>TOID 3069</a:t>
            </a:r>
            <a:endParaRPr lang="en-AU" sz="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32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Swinburn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623" y="1290909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600" strike="noStrike" cap="all" baseline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1623" y="3586928"/>
            <a:ext cx="11488755" cy="2388859"/>
          </a:xfrm>
          <a:noFill/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11" name="Picture 10" descr="KNOWING Logo 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  <a:ln w="25400">
            <a:solidFill>
              <a:schemeClr val="bg2"/>
            </a:solidFill>
            <a:miter lim="800000"/>
          </a:ln>
        </p:spPr>
      </p:pic>
      <p:pic>
        <p:nvPicPr>
          <p:cNvPr id="12" name="Picture 11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  <a:ln w="25400">
            <a:solidFill>
              <a:schemeClr val="bg2"/>
            </a:solidFill>
            <a:miter lim="800000"/>
          </a:ln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>
                <a:solidFill>
                  <a:schemeClr val="tx1"/>
                </a:solidFill>
              </a:rPr>
              <a:t>CRICOS</a:t>
            </a:r>
            <a:r>
              <a:rPr lang="en-AU" sz="800" baseline="0">
                <a:solidFill>
                  <a:schemeClr val="tx1"/>
                </a:solidFill>
              </a:rPr>
              <a:t> 00111D</a:t>
            </a:r>
          </a:p>
          <a:p>
            <a:pPr algn="r"/>
            <a:r>
              <a:rPr lang="en-AU" sz="800" baseline="0">
                <a:solidFill>
                  <a:schemeClr val="tx1"/>
                </a:solidFill>
              </a:rPr>
              <a:t>TOID 3069</a:t>
            </a:r>
            <a:endParaRPr lang="en-AU" sz="800">
              <a:solidFill>
                <a:schemeClr val="tx1"/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4212" y="6176964"/>
            <a:ext cx="2743200" cy="5445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281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385466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4010765"/>
            <a:ext cx="11488755" cy="84558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918" y="4873073"/>
            <a:ext cx="11496165" cy="1141473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70287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3069</a:t>
            </a:r>
            <a:endParaRPr lang="en-AU" sz="800"/>
          </a:p>
        </p:txBody>
      </p:sp>
      <p:pic>
        <p:nvPicPr>
          <p:cNvPr id="8" name="Picture 7" descr="Swinburne Logo 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487" y="0"/>
            <a:ext cx="726891" cy="109033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3839859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643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778933" y="6450904"/>
            <a:ext cx="9487360" cy="1"/>
          </a:xfrm>
          <a:prstGeom prst="line">
            <a:avLst/>
          </a:prstGeom>
          <a:ln w="12700">
            <a:solidFill>
              <a:srgbClr val="FF2D0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pic>
        <p:nvPicPr>
          <p:cNvPr id="9" name="image3.png" descr="Swinburne Logo RGB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7780" y="4471"/>
            <a:ext cx="1010040" cy="1515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.png" descr="KNOWING Logo RGB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6297" y="5709635"/>
            <a:ext cx="1010040" cy="7575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487886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98239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23" y="1229710"/>
            <a:ext cx="11488755" cy="228025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552" y="3649334"/>
            <a:ext cx="9144000" cy="2388859"/>
          </a:xfrm>
          <a:noFill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52010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800"/>
              <a:t>CRICOS</a:t>
            </a:r>
            <a:r>
              <a:rPr lang="en-AU" sz="800" baseline="0"/>
              <a:t> 00111D</a:t>
            </a:r>
          </a:p>
          <a:p>
            <a:pPr algn="r"/>
            <a:r>
              <a:rPr lang="en-AU" sz="800" baseline="0"/>
              <a:t>TOID 3059</a:t>
            </a:r>
            <a:endParaRPr lang="en-AU" sz="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BBEB8-76C6-094B-A5EC-4706ECE8D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5"/>
          <a:stretch/>
        </p:blipFill>
        <p:spPr>
          <a:xfrm>
            <a:off x="9671836" y="0"/>
            <a:ext cx="2168542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3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12" y="1509387"/>
            <a:ext cx="11503576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9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1509387"/>
            <a:ext cx="5675588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9387"/>
            <a:ext cx="5675589" cy="45366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371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213" y="2333299"/>
            <a:ext cx="5675588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2333299"/>
            <a:ext cx="5675589" cy="37285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344211" y="1509387"/>
            <a:ext cx="5675588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/>
          </p:nvPr>
        </p:nvSpPr>
        <p:spPr>
          <a:xfrm>
            <a:off x="6172199" y="1509387"/>
            <a:ext cx="56755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0" u="none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431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4212" y="183825"/>
            <a:ext cx="11503576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310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BEE6D-49FB-440F-98D5-CB1C44202049}"/>
              </a:ext>
            </a:extLst>
          </p:cNvPr>
          <p:cNvGrpSpPr/>
          <p:nvPr userDrawn="1"/>
        </p:nvGrpSpPr>
        <p:grpSpPr>
          <a:xfrm>
            <a:off x="5557919" y="4760536"/>
            <a:ext cx="5618375" cy="1980506"/>
            <a:chOff x="5557919" y="4760536"/>
            <a:chExt cx="5618375" cy="19805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20B6F8-8E52-F940-BA78-A0A2B78F1B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2480" t="77968" r="-4719" b="9263"/>
            <a:stretch/>
          </p:blipFill>
          <p:spPr>
            <a:xfrm>
              <a:off x="5557919" y="4760536"/>
              <a:ext cx="5618375" cy="198050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7A5EF-1CCA-4630-996C-77608B56F8B3}"/>
                </a:ext>
              </a:extLst>
            </p:cNvPr>
            <p:cNvSpPr/>
            <p:nvPr userDrawn="1"/>
          </p:nvSpPr>
          <p:spPr>
            <a:xfrm>
              <a:off x="6748272" y="4837176"/>
              <a:ext cx="4361688" cy="99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B6C16E-6CB1-4D84-B65E-7BE162FA3C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175" y="404813"/>
            <a:ext cx="4833937" cy="519747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873066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12" y="1177647"/>
            <a:ext cx="11490877" cy="207005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4212" y="3335008"/>
            <a:ext cx="11490877" cy="2687421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4253F-B2AB-5B44-A09D-4CA090ADA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2"/>
          <a:stretch/>
        </p:blipFill>
        <p:spPr>
          <a:xfrm>
            <a:off x="9661240" y="10836"/>
            <a:ext cx="2173849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09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465A-8857-432B-B8F7-DAABA936F9E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1680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97" y="5486400"/>
            <a:ext cx="4665555" cy="124326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12192000" cy="5358064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4946" y="5358064"/>
            <a:ext cx="7127055" cy="14999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19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Presented by 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52323EE-F917-4344-990B-84E13A1D8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52438"/>
            <a:ext cx="4316412" cy="427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image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2EAF4550-BE04-4D85-8140-CAEE531D60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22938" y="4722813"/>
            <a:ext cx="2152650" cy="1722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3916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 of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301E3A-AEBD-1049-9450-8220EE1A2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84569" r="1" b="10595"/>
          <a:stretch/>
        </p:blipFill>
        <p:spPr>
          <a:xfrm>
            <a:off x="6358878" y="5784573"/>
            <a:ext cx="5405523" cy="750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B0078-646E-0A42-AFBD-3E03F491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21D86-4D96-E542-A7AA-52E138A56A16}"/>
              </a:ext>
            </a:extLst>
          </p:cNvPr>
          <p:cNvSpPr txBox="1"/>
          <p:nvPr/>
        </p:nvSpPr>
        <p:spPr>
          <a:xfrm>
            <a:off x="427599" y="2792273"/>
            <a:ext cx="45928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respectfully acknowledge the </a:t>
            </a:r>
            <a:r>
              <a:rPr lang="en-GB" sz="1000" b="0" i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People of the Kulin Nation, who are the Traditional Owners of the land on which Swinburne’s Australian campuses are located in Melbourne’s east and outer-east, and pay our respect to their Elders past, present and emerging.</a:t>
            </a:r>
          </a:p>
          <a:p>
            <a:endParaRPr lang="en-GB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are honoured to recognise our connection to </a:t>
            </a:r>
            <a:r>
              <a:rPr lang="en-GB" sz="1000" b="0" i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Country, history, culture, and spirituality through these locations, and strive to ensure that we operate in a manner that respects and honours the Elders and Ancestors of these lands.</a:t>
            </a:r>
          </a:p>
          <a:p>
            <a:endParaRPr lang="en-GB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respectfully acknowledge Swinburne’s Aboriginal and Torres Strait Islander staff, students, alumni, partners and visitors.</a:t>
            </a:r>
          </a:p>
          <a:p>
            <a:endParaRPr lang="en-GB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acknowledge and respect the Traditional Owners of lands across Australia, their Elders, Ancestors, cultures, and heritage, and recognise the continuing sovereignties of all Aboriginal and Torres Strait Islander Nations.</a:t>
            </a:r>
          </a:p>
          <a:p>
            <a:endParaRPr lang="en-US" sz="1000" b="0" i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F0F09-72F3-3441-9402-E373F8E5EB3F}"/>
              </a:ext>
            </a:extLst>
          </p:cNvPr>
          <p:cNvSpPr txBox="1"/>
          <p:nvPr/>
        </p:nvSpPr>
        <p:spPr>
          <a:xfrm>
            <a:off x="434508" y="1858410"/>
            <a:ext cx="566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>
                <a:latin typeface="Barlow Light" pitchFamily="2" charset="77"/>
                <a:ea typeface="DIN 2014 Light" panose="020B0404020202020204" pitchFamily="34" charset="77"/>
              </a:rPr>
              <a:t>Acknowledgement of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067CD-E520-DC4D-B83A-C56E5FCC5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21" t="28383" r="14498" b="18249"/>
          <a:stretch/>
        </p:blipFill>
        <p:spPr>
          <a:xfrm>
            <a:off x="7434470" y="404038"/>
            <a:ext cx="4757530" cy="519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5ED88-E76B-A544-B183-904F87143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79189" r="57973" b="15495"/>
          <a:stretch/>
        </p:blipFill>
        <p:spPr>
          <a:xfrm>
            <a:off x="6358878" y="4950069"/>
            <a:ext cx="896687" cy="8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4"/>
            <a:ext cx="54139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FB895-CEDF-407A-8EBB-D14839C388BA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1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1AB50-6DF5-0046-88B5-CCF309E40D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9D4BD1-E32E-4B45-9EE2-0025BDBB5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6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117D9-7D31-CF43-ADFD-F98B62BD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481" r="2" b="14827"/>
          <a:stretch/>
        </p:blipFill>
        <p:spPr>
          <a:xfrm>
            <a:off x="7683335" y="4840357"/>
            <a:ext cx="4081066" cy="10379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86E4EA-34C8-E244-8CAB-C02FEF4020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690479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AE31527-290E-A24C-AA95-FA74345F0F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body copy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259A720-FEE8-5141-B4A1-A0D410B4C3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690479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98469BC-0212-0841-B9E2-4583B2ABE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Footnotes can go here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4CD2C42-FE07-4F3E-B6EF-9DF80CF9FE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49263"/>
            <a:ext cx="4316412" cy="4273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88525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87" r:id="rId4"/>
    <p:sldLayoutId id="2147483688" r:id="rId5"/>
    <p:sldLayoutId id="2147483673" r:id="rId6"/>
    <p:sldLayoutId id="2147483674" r:id="rId7"/>
    <p:sldLayoutId id="2147483675" r:id="rId8"/>
    <p:sldLayoutId id="2147483689" r:id="rId9"/>
    <p:sldLayoutId id="2147483677" r:id="rId10"/>
    <p:sldLayoutId id="2147483680" r:id="rId11"/>
    <p:sldLayoutId id="2147483671" r:id="rId12"/>
    <p:sldLayoutId id="2147483672" r:id="rId13"/>
    <p:sldLayoutId id="2147483681" r:id="rId14"/>
    <p:sldLayoutId id="2147483682" r:id="rId15"/>
    <p:sldLayoutId id="2147483683" r:id="rId16"/>
    <p:sldLayoutId id="2147483685" r:id="rId17"/>
    <p:sldLayoutId id="2147483679" r:id="rId18"/>
    <p:sldLayoutId id="2147483690" r:id="rId19"/>
    <p:sldLayoutId id="214748370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108000" rIns="91440" bIns="108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7" name="Picture 6" descr="KNOWING Logo RGB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vert="horz" lIns="91440" tIns="90000" rIns="91440" bIns="90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7" name="Picture 6" descr="KNOWING Logo RGB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575" y="6177568"/>
            <a:ext cx="725213" cy="5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vert="horz" lIns="91440" tIns="108000" rIns="91440" bIns="108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4212" y="6176964"/>
            <a:ext cx="2743200" cy="544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465A-8857-432B-B8F7-DAABA936F9E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924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000" indent="-342000" algn="l" defTabSz="914400" rtl="0" eaLnBrk="1" latinLnBrk="0" hangingPunct="1">
        <a:lnSpc>
          <a:spcPct val="100000"/>
        </a:lnSpc>
        <a:spcBef>
          <a:spcPts val="768"/>
        </a:spcBef>
        <a:buFontTx/>
        <a:buBlip>
          <a:blip r:embed="rId11"/>
        </a:buBlip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00000"/>
        </a:lnSpc>
        <a:spcBef>
          <a:spcPts val="672"/>
        </a:spcBef>
        <a:buFont typeface="Open Sans" panose="020B0606030504020204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4800" indent="-230400" algn="l" defTabSz="914400" rtl="0" eaLnBrk="1" latinLnBrk="0" hangingPunct="1">
        <a:lnSpc>
          <a:spcPct val="100000"/>
        </a:lnSpc>
        <a:spcBef>
          <a:spcPts val="576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480"/>
        </a:spcBef>
        <a:buFont typeface="Open Sans" panose="020B0606030504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python-weather-app2-bxeuceehd2chckdv.australiacentral-01.azurewebsites.net/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0ED039-B6C7-C14D-95AB-6BCD2DF2F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1855804"/>
            <a:ext cx="6089790" cy="92333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000"/>
              <a:t>Project Presentation and Demonstration</a:t>
            </a:r>
            <a:endParaRPr lang="en-US" sz="3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85D9-D22E-4130-B927-E9BBB6DBC9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3177309"/>
            <a:ext cx="4265010" cy="227214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Barlow SemiBold"/>
                <a:cs typeface="Open Sans"/>
              </a:rPr>
              <a:t>Team Name: Team </a:t>
            </a:r>
            <a:r>
              <a:rPr lang="en-US" err="1">
                <a:latin typeface="Barlow SemiBold"/>
                <a:cs typeface="Open Sans"/>
              </a:rPr>
              <a:t>AzDev</a:t>
            </a:r>
            <a:endParaRPr lang="en-US" err="1"/>
          </a:p>
          <a:p>
            <a:r>
              <a:rPr lang="en-US">
                <a:latin typeface="Barlow SemiBold"/>
                <a:cs typeface="Open Sans"/>
              </a:rPr>
              <a:t>Group no: 04</a:t>
            </a:r>
            <a:endParaRPr lang="en-US"/>
          </a:p>
          <a:p>
            <a:r>
              <a:rPr lang="en-US">
                <a:latin typeface="Barlow SemiBold"/>
                <a:cs typeface="Open Sans"/>
              </a:rPr>
              <a:t>Members: </a:t>
            </a:r>
          </a:p>
          <a:p>
            <a:r>
              <a:rPr lang="en-US">
                <a:latin typeface="Barlow SemiBold"/>
                <a:cs typeface="Open Sans"/>
              </a:rPr>
              <a:t>Chowdhury Mohammad Jarif Ferdous (#103792481)</a:t>
            </a:r>
          </a:p>
          <a:p>
            <a:r>
              <a:rPr lang="en-US">
                <a:latin typeface="Barlow SemiBold"/>
                <a:cs typeface="Open Sans"/>
              </a:rPr>
              <a:t>Hossain Muntasir (#103798748) </a:t>
            </a:r>
          </a:p>
          <a:p>
            <a:r>
              <a:rPr lang="en-US">
                <a:latin typeface="Barlow SemiBold"/>
                <a:cs typeface="Open Sans"/>
              </a:rPr>
              <a:t>Hridoy Ahmed (#103798793) </a:t>
            </a:r>
          </a:p>
          <a:p>
            <a:r>
              <a:rPr lang="en-US">
                <a:latin typeface="Barlow SemiBold"/>
                <a:cs typeface="Open Sans"/>
              </a:rPr>
              <a:t>Sazed Ur Rahman (#103815346)</a:t>
            </a:r>
          </a:p>
        </p:txBody>
      </p:sp>
    </p:spTree>
    <p:extLst>
      <p:ext uri="{BB962C8B-B14F-4D97-AF65-F5344CB8AC3E}">
        <p14:creationId xmlns:p14="http://schemas.microsoft.com/office/powerpoint/2010/main" val="275786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AB42-7731-D845-9919-9B6FAB7AE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Code 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2C4D9-0FC7-E141-8C52-D22999B26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0" y="5420656"/>
            <a:ext cx="9687754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30D86-F0C9-A848-A380-E3D63A415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257840"/>
            <a:ext cx="9687754" cy="3376913"/>
          </a:xfrm>
        </p:spPr>
        <p:txBody>
          <a:bodyPr lIns="91440" tIns="45720" rIns="91440" bIns="45720" anchor="t"/>
          <a:lstStyle/>
          <a:p>
            <a:r>
              <a:rPr lang="en-US" sz="1800">
                <a:latin typeface="Open Sans Semibold"/>
                <a:ea typeface="Open Sans Semibold"/>
                <a:cs typeface="Open Sans Semibold"/>
              </a:rPr>
              <a:t>Weather App Overview</a:t>
            </a:r>
          </a:p>
          <a:p>
            <a:r>
              <a:rPr lang="en-US" sz="1200" b="0">
                <a:latin typeface="Open Sans Semibold"/>
                <a:ea typeface="Open Sans Semibold"/>
                <a:cs typeface="Open Sans Semibold"/>
              </a:rPr>
              <a:t>• Python (Flask Framework) </a:t>
            </a:r>
            <a:endParaRPr lang="en-US">
              <a:latin typeface="Open Sans Semibold"/>
              <a:ea typeface="Open Sans Semibold"/>
              <a:cs typeface="Open Sans Semibold"/>
            </a:endParaRPr>
          </a:p>
          <a:p>
            <a:r>
              <a:rPr lang="en-US" sz="1200" b="0">
                <a:latin typeface="Open Sans Semibold"/>
                <a:ea typeface="Open Sans Semibold"/>
                <a:cs typeface="Open Sans Semibold"/>
              </a:rPr>
              <a:t>• HTML/CSS for front-end </a:t>
            </a:r>
            <a:endParaRPr lang="en-US">
              <a:latin typeface="Open Sans Semibold"/>
              <a:ea typeface="Open Sans Semibold"/>
              <a:cs typeface="Open Sans Semibold"/>
            </a:endParaRPr>
          </a:p>
          <a:p>
            <a:r>
              <a:rPr lang="en-US" sz="1200" b="0">
                <a:latin typeface="Open Sans Semibold"/>
                <a:ea typeface="Open Sans Semibold"/>
                <a:cs typeface="Open Sans Semibold"/>
              </a:rPr>
              <a:t>• Requests Library for API calls</a:t>
            </a:r>
          </a:p>
          <a:p>
            <a:endParaRPr lang="en-US" sz="1200" b="0">
              <a:latin typeface="Open Sans Semibold"/>
              <a:ea typeface="Open Sans Semibold"/>
              <a:cs typeface="Open Sans Semibold"/>
            </a:endParaRPr>
          </a:p>
          <a:p>
            <a:r>
              <a:rPr lang="en-US" sz="1800" b="0">
                <a:latin typeface="Open Sans Semibold"/>
                <a:ea typeface="Open Sans Semibold"/>
                <a:cs typeface="Open Sans Semibold"/>
              </a:rPr>
              <a:t>Required Libraries</a:t>
            </a:r>
          </a:p>
          <a:p>
            <a:r>
              <a:rPr lang="en-US" sz="1200" b="0">
                <a:latin typeface="Open Sans Semibold"/>
                <a:ea typeface="Open Sans Semibold"/>
                <a:cs typeface="Open Sans Semibold"/>
              </a:rPr>
              <a:t>blinker==1.8.2, </a:t>
            </a:r>
            <a:r>
              <a:rPr lang="en-US" sz="1200" b="0" err="1">
                <a:latin typeface="Open Sans Semibold"/>
                <a:ea typeface="Open Sans Semibold"/>
                <a:cs typeface="Open Sans Semibold"/>
              </a:rPr>
              <a:t>certifi</a:t>
            </a:r>
            <a:r>
              <a:rPr lang="en-US" sz="1200" b="0">
                <a:latin typeface="Open Sans Semibold"/>
                <a:ea typeface="Open Sans Semibold"/>
                <a:cs typeface="Open Sans Semibold"/>
              </a:rPr>
              <a:t>==2023.7.22, charset-normalizer==3.3.0, click==8.1.3, </a:t>
            </a:r>
            <a:r>
              <a:rPr lang="en-US" sz="1200" b="0" err="1">
                <a:latin typeface="Open Sans Semibold"/>
                <a:ea typeface="Open Sans Semibold"/>
                <a:cs typeface="Open Sans Semibold"/>
              </a:rPr>
              <a:t>colorama</a:t>
            </a:r>
            <a:r>
              <a:rPr lang="en-US" sz="1200" b="0">
                <a:latin typeface="Open Sans Semibold"/>
                <a:ea typeface="Open Sans Semibold"/>
                <a:cs typeface="Open Sans Semibold"/>
              </a:rPr>
              <a:t>==0.4.6, Flask==3.0.3, </a:t>
            </a:r>
            <a:r>
              <a:rPr lang="en-US" sz="1200" b="0" err="1">
                <a:latin typeface="Open Sans Semibold"/>
                <a:ea typeface="Open Sans Semibold"/>
                <a:cs typeface="Open Sans Semibold"/>
              </a:rPr>
              <a:t>idna</a:t>
            </a:r>
            <a:r>
              <a:rPr lang="en-US" sz="1200" b="0">
                <a:latin typeface="Open Sans Semibold"/>
                <a:ea typeface="Open Sans Semibold"/>
                <a:cs typeface="Open Sans Semibold"/>
              </a:rPr>
              <a:t>==3.4, </a:t>
            </a:r>
            <a:r>
              <a:rPr lang="en-US" sz="1200" b="0" err="1">
                <a:latin typeface="Open Sans Semibold"/>
                <a:ea typeface="Open Sans Semibold"/>
                <a:cs typeface="Open Sans Semibold"/>
              </a:rPr>
              <a:t>itsdangerous</a:t>
            </a:r>
            <a:r>
              <a:rPr lang="en-US" sz="1200" b="0">
                <a:latin typeface="Open Sans Semibold"/>
                <a:ea typeface="Open Sans Semibold"/>
                <a:cs typeface="Open Sans Semibold"/>
              </a:rPr>
              <a:t>==2.2.0, Jinja2==3.1.4, </a:t>
            </a:r>
            <a:r>
              <a:rPr lang="en-US" sz="1200" b="0" err="1">
                <a:latin typeface="Open Sans Semibold"/>
                <a:ea typeface="Open Sans Semibold"/>
                <a:cs typeface="Open Sans Semibold"/>
              </a:rPr>
              <a:t>MarkupSafe</a:t>
            </a:r>
            <a:r>
              <a:rPr lang="en-US" sz="1200" b="0">
                <a:latin typeface="Open Sans Semibold"/>
                <a:ea typeface="Open Sans Semibold"/>
                <a:cs typeface="Open Sans Semibold"/>
              </a:rPr>
              <a:t>==2.1.5, requests, urllib3==2.0.6, </a:t>
            </a:r>
            <a:r>
              <a:rPr lang="en-US" sz="1200" b="0" err="1">
                <a:latin typeface="Open Sans Semibold"/>
                <a:ea typeface="Open Sans Semibold"/>
                <a:cs typeface="Open Sans Semibold"/>
              </a:rPr>
              <a:t>Werkzeug</a:t>
            </a:r>
            <a:r>
              <a:rPr lang="en-US" sz="1200" b="0">
                <a:latin typeface="Open Sans Semibold"/>
                <a:ea typeface="Open Sans Semibold"/>
                <a:cs typeface="Open Sans Semibold"/>
              </a:rPr>
              <a:t>==3.0.4, </a:t>
            </a:r>
            <a:r>
              <a:rPr lang="en-US" sz="1200" b="0" err="1">
                <a:latin typeface="Open Sans Semibold"/>
                <a:ea typeface="Open Sans Semibold"/>
                <a:cs typeface="Open Sans Semibold"/>
              </a:rPr>
              <a:t>gunicorn</a:t>
            </a:r>
            <a:r>
              <a:rPr lang="en-US" sz="1200" b="0">
                <a:latin typeface="Open Sans Semibold"/>
                <a:ea typeface="Open Sans Semibold"/>
                <a:cs typeface="Open Sans Semibold"/>
              </a:rPr>
              <a:t>==22.0.0</a:t>
            </a:r>
            <a:endParaRPr lang="en-US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C1B97-5856-D74C-B495-3B87F9BF65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What does the word “process” mean to you?">
            <a:extLst>
              <a:ext uri="{FF2B5EF4-FFF2-40B4-BE49-F238E27FC236}">
                <a16:creationId xmlns:a16="http://schemas.microsoft.com/office/drawing/2014/main" id="{5B80F5E9-F5DC-D071-5B81-875F620E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212" y="448424"/>
            <a:ext cx="4820728" cy="22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7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28A4-FD92-D9AD-ABF8-AA2E0E2B1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lIns="91440" tIns="45720" rIns="91440" bIns="45720" anchor="t" anchorCtr="0">
            <a:spAutoFit/>
          </a:bodyPr>
          <a:lstStyle/>
          <a:p>
            <a:r>
              <a:rPr lang="en-US" dirty="0">
                <a:latin typeface="Barlow Light"/>
              </a:rPr>
              <a:t>Code Demo (Part 1)  </a:t>
            </a:r>
            <a:r>
              <a:rPr lang="en-US" b="1" dirty="0">
                <a:latin typeface="Barlow Light"/>
              </a:rPr>
              <a:t>Live Demo</a:t>
            </a:r>
            <a:r>
              <a:rPr lang="en-US" dirty="0">
                <a:latin typeface="Barlow Light"/>
              </a:rPr>
              <a:t> </a:t>
            </a:r>
            <a:endParaRPr lang="en-AU" dirty="0">
              <a:latin typeface="Barlow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01899-B2D3-BE70-49B8-25208F870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240" y="4891684"/>
            <a:ext cx="9687754" cy="1330986"/>
          </a:xfrm>
        </p:spPr>
        <p:txBody>
          <a:bodyPr lIns="91440" tIns="45720" rIns="91440" bIns="45720" numCol="2" anchor="t"/>
          <a:lstStyle/>
          <a:p>
            <a:pPr algn="ctr"/>
            <a:r>
              <a:rPr lang="en-US">
                <a:latin typeface="Open Sans Semibold"/>
                <a:ea typeface="Open Sans Semibold"/>
                <a:cs typeface="Open Sans Semibold"/>
              </a:rPr>
              <a:t>GitHub Actions Panel</a:t>
            </a:r>
          </a:p>
          <a:p>
            <a:pPr algn="ctr"/>
            <a:r>
              <a:rPr lang="en-US">
                <a:latin typeface="Open Sans Light"/>
                <a:ea typeface="Open Sans Light"/>
                <a:cs typeface="Open Sans Light"/>
              </a:rPr>
              <a:t>Displays runtime log </a:t>
            </a:r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en-US">
              <a:latin typeface="Open Sans Light"/>
              <a:ea typeface="Open Sans Light"/>
              <a:cs typeface="Open Sans Light"/>
            </a:endParaRPr>
          </a:p>
          <a:p>
            <a:pPr algn="ctr"/>
            <a:r>
              <a:rPr lang="en-US">
                <a:latin typeface="Open Sans Semibold"/>
                <a:ea typeface="Open Sans Semibold"/>
                <a:cs typeface="Open Sans Semibold"/>
              </a:rPr>
              <a:t>GitHub Actions Run Summary</a:t>
            </a:r>
          </a:p>
          <a:p>
            <a:pPr marL="92075" algn="ctr"/>
            <a:r>
              <a:rPr lang="en-US">
                <a:latin typeface="Open Sans Light"/>
                <a:ea typeface="Open Sans Light"/>
                <a:cs typeface="Open Sans Light"/>
              </a:rPr>
              <a:t>Shows completed build and deploy stages, ensuring the app is only deployed after passing tests.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30B90-03FF-F63D-D6B7-989145250D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E1A947-C7A8-45A2-8C9A-C852D149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69" y="1279144"/>
            <a:ext cx="4807658" cy="321821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F99FB6-C066-593F-9898-E3F2B919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32" y="1279144"/>
            <a:ext cx="4807658" cy="32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6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1BC5-507A-2EFE-D542-9B44FFB0F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lIns="91440" tIns="45720" rIns="91440" bIns="45720" anchor="t" anchorCtr="0">
            <a:spAutoFit/>
          </a:bodyPr>
          <a:lstStyle/>
          <a:p>
            <a:r>
              <a:rPr lang="en-US">
                <a:latin typeface="Barlow Light"/>
              </a:rPr>
              <a:t>Code Demo (Part 2)</a:t>
            </a:r>
            <a:endParaRPr lang="en-AU">
              <a:latin typeface="Barlow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EB3ED-65C9-47C4-2B58-180E1A97B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909" y="4874614"/>
            <a:ext cx="9687754" cy="996174"/>
          </a:xfrm>
        </p:spPr>
        <p:txBody>
          <a:bodyPr numCol="2"/>
          <a:lstStyle/>
          <a:p>
            <a:pPr algn="ctr"/>
            <a:r>
              <a:rPr lang="en-US"/>
              <a:t>Unit Test File</a:t>
            </a:r>
          </a:p>
          <a:p>
            <a:pPr algn="ctr"/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Python unit tests ensure correct responses for the homepage and weather API routes.</a:t>
            </a:r>
          </a:p>
          <a:p>
            <a:pPr algn="ctr"/>
            <a:r>
              <a:rPr lang="en-US"/>
              <a:t>Workflow YAML File</a:t>
            </a:r>
          </a:p>
          <a:p>
            <a:pPr algn="ctr"/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Defines the CI/CD pipeline steps, such as code checkout, dependency setup, and testing.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D0146-41D9-48DF-06E1-D59E620957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3F6397-3376-E887-73F0-133B5643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108" y="1250974"/>
            <a:ext cx="4554970" cy="3290987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EF4E060-108F-4966-F6FA-B6C19EAB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09" y="1250975"/>
            <a:ext cx="4640484" cy="329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8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FAAF-DF92-6C3C-0DA3-35F7DBD4D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lIns="91440" tIns="45720" rIns="91440" bIns="45720" anchor="t" anchorCtr="0">
            <a:spAutoFit/>
          </a:bodyPr>
          <a:lstStyle/>
          <a:p>
            <a:r>
              <a:rPr lang="en-US">
                <a:latin typeface="Barlow Light"/>
              </a:rPr>
              <a:t>Code Demo (Part 3)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D573C-9AF4-A1AD-4CC9-C150989B2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4861669"/>
            <a:ext cx="9687754" cy="1124572"/>
          </a:xfrm>
        </p:spPr>
        <p:txBody>
          <a:bodyPr lIns="91440" tIns="45720" rIns="91440" bIns="45720" numCol="2" anchor="t"/>
          <a:lstStyle/>
          <a:p>
            <a:pPr algn="ctr"/>
            <a:r>
              <a:rPr lang="en-US">
                <a:latin typeface="Open Sans Semibold"/>
                <a:ea typeface="Open Sans Semibold"/>
                <a:cs typeface="Open Sans Semibold"/>
              </a:rPr>
              <a:t> Live Weather App</a:t>
            </a:r>
          </a:p>
          <a:p>
            <a:pPr algn="ctr"/>
            <a:r>
              <a:rPr lang="en-US">
                <a:latin typeface="Open Sans Light"/>
                <a:ea typeface="Open Sans Light"/>
                <a:cs typeface="Open Sans Light"/>
              </a:rPr>
              <a:t>Deployed app showing real-time weather data for selected cities with a user-friendly interface.</a:t>
            </a:r>
          </a:p>
          <a:p>
            <a:pPr algn="ctr"/>
            <a:endParaRPr lang="en-US"/>
          </a:p>
          <a:p>
            <a:pPr algn="ctr"/>
            <a:r>
              <a:rPr lang="en-US">
                <a:latin typeface="Open Sans Semibold"/>
                <a:ea typeface="Open Sans Semibold"/>
                <a:cs typeface="Open Sans Semibold"/>
              </a:rPr>
              <a:t>GitHub Commit Log</a:t>
            </a:r>
            <a:endParaRPr lang="en-US"/>
          </a:p>
          <a:p>
            <a:pPr algn="ctr"/>
            <a:r>
              <a:rPr lang="en-US">
                <a:latin typeface="Open Sans Light"/>
                <a:ea typeface="Open Sans Light"/>
                <a:cs typeface="Open Sans Light"/>
              </a:rPr>
              <a:t>Displays version control history with important commits like deployment setup and test updates.</a:t>
            </a:r>
            <a:endParaRPr lang="en-AU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571DB-B36D-A605-8507-EAEF7ED2C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0A38614-D3C1-F37B-26D2-F35C128D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973" y="1252497"/>
            <a:ext cx="4803508" cy="3265715"/>
          </a:xfrm>
          <a:prstGeom prst="rect">
            <a:avLst/>
          </a:prstGeom>
        </p:spPr>
      </p:pic>
      <p:pic>
        <p:nvPicPr>
          <p:cNvPr id="11" name="Picture 10" descr="A screenshot of a weather application&#10;&#10;Description automatically generated">
            <a:extLst>
              <a:ext uri="{FF2B5EF4-FFF2-40B4-BE49-F238E27FC236}">
                <a16:creationId xmlns:a16="http://schemas.microsoft.com/office/drawing/2014/main" id="{D7090E0C-E1F3-44FC-B942-92C2E79DE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30" y="1252497"/>
            <a:ext cx="4671892" cy="32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4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9911-D65A-2D85-ECCE-9FD089885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lIns="91440" tIns="45720" rIns="91440" bIns="45720" anchor="t" anchorCtr="0">
            <a:spAutoFit/>
          </a:bodyPr>
          <a:lstStyle/>
          <a:p>
            <a:r>
              <a:rPr lang="en-US">
                <a:latin typeface="Barlow Light"/>
              </a:rPr>
              <a:t>Code Demo (Part 4)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9A99D-F849-BA60-5450-2C3179694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7165" y="4864213"/>
            <a:ext cx="9687754" cy="1110290"/>
          </a:xfrm>
        </p:spPr>
        <p:txBody>
          <a:bodyPr lIns="91440" tIns="45720" rIns="91440" bIns="45720" numCol="2" anchor="t"/>
          <a:lstStyle/>
          <a:p>
            <a:pPr algn="ctr"/>
            <a:r>
              <a:rPr lang="en-US">
                <a:latin typeface="Open Sans Semibold"/>
                <a:ea typeface="Open Sans Semibold"/>
                <a:cs typeface="Open Sans Semibold"/>
              </a:rPr>
              <a:t>Azure Monitoring Dashboard</a:t>
            </a:r>
          </a:p>
          <a:p>
            <a:pPr algn="ctr"/>
            <a:r>
              <a:rPr lang="en-US">
                <a:latin typeface="+mn-lt"/>
                <a:ea typeface="Open Sans Semibold"/>
                <a:cs typeface="Open Sans Semibold"/>
              </a:rPr>
              <a:t>Performance metrics - response time, requests, and data usage for real-time monitoring. </a:t>
            </a:r>
          </a:p>
          <a:p>
            <a:pPr algn="ctr"/>
            <a:r>
              <a:rPr lang="en-US">
                <a:latin typeface="Open Sans Semibold"/>
                <a:ea typeface="Open Sans Semibold"/>
                <a:cs typeface="Open Sans Semibold"/>
              </a:rPr>
              <a:t>Azure App Dashboard</a:t>
            </a:r>
            <a:endParaRPr lang="en-US"/>
          </a:p>
          <a:p>
            <a:pPr algn="ctr"/>
            <a:r>
              <a:rPr lang="en-US">
                <a:latin typeface="Open Sans Light"/>
                <a:ea typeface="Open Sans Light"/>
                <a:cs typeface="Open Sans Light"/>
              </a:rPr>
              <a:t>Overview of Deployment of weather app.</a:t>
            </a:r>
            <a:endParaRPr lang="en-AU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AC597-D4ED-9EF9-8982-8F48E1C669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B8F93F2-4551-8B0D-4916-55820959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80" y="1267866"/>
            <a:ext cx="4710339" cy="323497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BBBB8BF-409C-B4DC-9CFD-31E1694B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68" y="1267866"/>
            <a:ext cx="4710339" cy="32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5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5A46-E6C5-7945-DF25-F68DC3C883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lIns="91440" tIns="45720" rIns="91440" bIns="45720" anchor="t" anchorCtr="0">
            <a:spAutoFit/>
          </a:bodyPr>
          <a:lstStyle/>
          <a:p>
            <a:r>
              <a:rPr lang="en-US">
                <a:latin typeface="Barlow Light"/>
              </a:rPr>
              <a:t>Where We Stand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9185C-A360-A855-FA77-E37DD58AF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0" y="2606584"/>
            <a:ext cx="9687754" cy="3836948"/>
          </a:xfrm>
        </p:spPr>
        <p:txBody>
          <a:bodyPr wrap="square" lIns="91440" tIns="45720" rIns="91440" bIns="45720" anchor="t" anchorCtr="0">
            <a:spAutoFit/>
          </a:bodyPr>
          <a:lstStyle/>
          <a:p>
            <a:r>
              <a:rPr lang="en-US" sz="1600">
                <a:latin typeface="Open Sans Semibold"/>
                <a:ea typeface="Open Sans Semibold"/>
                <a:cs typeface="Open Sans Semibold"/>
              </a:rPr>
              <a:t>What we have learned from the project</a:t>
            </a:r>
            <a:endParaRPr lang="en-US"/>
          </a:p>
          <a:p>
            <a:r>
              <a:rPr lang="en-US">
                <a:latin typeface="Open Sans Semibold"/>
                <a:ea typeface="Open Sans Semibold"/>
                <a:cs typeface="Open Sans Semibold"/>
              </a:rPr>
              <a:t>• Understanding cloud platform configurations is essential </a:t>
            </a:r>
            <a:endParaRPr lang="en-US"/>
          </a:p>
          <a:p>
            <a:r>
              <a:rPr lang="en-US">
                <a:latin typeface="Open Sans Semibold"/>
                <a:ea typeface="Open Sans Semibold"/>
                <a:cs typeface="Open Sans Semibold"/>
              </a:rPr>
              <a:t>• CI/CD pipelines significantly improve deployment efficiency </a:t>
            </a:r>
            <a:endParaRPr lang="en-US"/>
          </a:p>
          <a:p>
            <a:endParaRPr lang="en-US">
              <a:latin typeface="Open Sans Semibold"/>
              <a:ea typeface="Open Sans Semibold"/>
              <a:cs typeface="Open Sans Semibold"/>
            </a:endParaRPr>
          </a:p>
          <a:p>
            <a:r>
              <a:rPr lang="en-US" sz="1600" b="1">
                <a:latin typeface="Open Sans Semibold"/>
                <a:ea typeface="Open Sans Semibold"/>
                <a:cs typeface="Open Sans Semibold"/>
              </a:rPr>
              <a:t>Future works</a:t>
            </a:r>
            <a:endParaRPr lang="en-US"/>
          </a:p>
          <a:p>
            <a:r>
              <a:rPr lang="en-US">
                <a:latin typeface="Open Sans Semibold"/>
                <a:ea typeface="Open Sans Semibold"/>
                <a:cs typeface="Open Sans Semibold"/>
              </a:rPr>
              <a:t>• Continue adding features and explore containerized deployment (Docker/Kubernetes) </a:t>
            </a:r>
          </a:p>
          <a:p>
            <a:pPr marL="171450" indent="-171450">
              <a:buChar char="•"/>
            </a:pPr>
            <a:endParaRPr lang="en-US">
              <a:latin typeface="Open Sans Semibold"/>
              <a:ea typeface="Open Sans Semibold"/>
              <a:cs typeface="Open Sans Semibold"/>
            </a:endParaRPr>
          </a:p>
          <a:p>
            <a:r>
              <a:rPr lang="en-US" sz="1400">
                <a:latin typeface="Open Sans Semibold"/>
                <a:ea typeface="Open Sans Semibold"/>
                <a:cs typeface="Open Sans Semibold"/>
              </a:rPr>
              <a:t>Available At</a:t>
            </a:r>
            <a:endParaRPr lang="en-US">
              <a:latin typeface="Open Sans Semibold"/>
              <a:ea typeface="Open Sans Semibold"/>
              <a:cs typeface="Open Sans Semibold"/>
            </a:endParaRPr>
          </a:p>
          <a:p>
            <a:r>
              <a:rPr lang="en-US">
                <a:latin typeface="Open Sans Light"/>
                <a:ea typeface="Open Sans Light"/>
                <a:cs typeface="Open Sans Light"/>
                <a:hlinkClick r:id="rId2"/>
              </a:rPr>
              <a:t>https://python-weather-app2-bxeuceehd2chckdv.australiacentral-01.azurewebsites.net/</a:t>
            </a:r>
            <a:endParaRPr lang="en-US"/>
          </a:p>
          <a:p>
            <a:pPr algn="ctr"/>
            <a:r>
              <a:rPr lang="en-US" sz="2800">
                <a:latin typeface="Open Sans Semibold"/>
                <a:ea typeface="Open Sans Semibold"/>
                <a:cs typeface="Open Sans Semibold"/>
              </a:rPr>
              <a:t>Questions if any!</a:t>
            </a:r>
          </a:p>
          <a:p>
            <a:endParaRPr lang="en-US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243E1-ADD7-9EE9-E383-B5A03F9A16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Open Sans Semibold"/>
                <a:ea typeface="Open Sans Semibold"/>
                <a:cs typeface="Open Sans Semibold"/>
              </a:rPr>
              <a:t>Learnings and Next Steps</a:t>
            </a:r>
            <a:endParaRPr lang="en-US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8A8EA-1B56-0FC9-355F-347748D4C4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Tech Transformation: Learning progressions in the PYP">
            <a:extLst>
              <a:ext uri="{FF2B5EF4-FFF2-40B4-BE49-F238E27FC236}">
                <a16:creationId xmlns:a16="http://schemas.microsoft.com/office/drawing/2014/main" id="{BEF8ADD7-1469-0BB0-6355-7B87890D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080" y="444617"/>
            <a:ext cx="4525991" cy="30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8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6BC5A-8A08-8341-A806-3DDF5108F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239" y="2785803"/>
            <a:ext cx="9687755" cy="584775"/>
          </a:xfrm>
        </p:spPr>
        <p:txBody>
          <a:bodyPr/>
          <a:lstStyle/>
          <a:p>
            <a:pPr algn="ctr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954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4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1B0A-42D8-844A-BB64-A233C4B48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B1073-2D2E-EA46-B03F-CF506B87A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128912"/>
            <a:ext cx="9687754" cy="2426654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Project Purpose</a:t>
            </a:r>
          </a:p>
          <a:p>
            <a:r>
              <a:rPr lang="en-US">
                <a:latin typeface="Open Sans Semibold"/>
                <a:ea typeface="Open Sans Semibold"/>
                <a:cs typeface="Open Sans Semibold"/>
              </a:rPr>
              <a:t>Develop a DevOps Pipeline:</a:t>
            </a:r>
          </a:p>
          <a:p>
            <a:pPr marL="717550" indent="-285750">
              <a:buFont typeface="Arial" panose="020B0604020202020204" pitchFamily="34" charset="0"/>
              <a:buChar char="•"/>
            </a:pPr>
            <a:r>
              <a:rPr lang="en-US" b="0">
                <a:latin typeface="+mn-lt"/>
                <a:ea typeface="Open Sans Semibold"/>
                <a:cs typeface="Open Sans Semibold"/>
              </a:rPr>
              <a:t>Create an automated pipeline for deploying a web-based weather application.</a:t>
            </a:r>
          </a:p>
          <a:p>
            <a:pPr marL="717550" indent="-285750">
              <a:buFont typeface="Arial" panose="020B0604020202020204" pitchFamily="34" charset="0"/>
              <a:buChar char="•"/>
            </a:pPr>
            <a:r>
              <a:rPr lang="en-US" b="0">
                <a:latin typeface="+mn-lt"/>
                <a:ea typeface="Open Sans Semibold"/>
                <a:cs typeface="Open Sans Semibold"/>
              </a:rPr>
              <a:t>Streamline software development processes to enhance efficiency.</a:t>
            </a:r>
          </a:p>
          <a:p>
            <a:r>
              <a:rPr lang="en-US">
                <a:latin typeface="Open Sans Semibold"/>
                <a:ea typeface="Open Sans Semibold"/>
                <a:cs typeface="Open Sans Semibold"/>
              </a:rPr>
              <a:t>Automate Processes for Continuous Integration and Deployment:</a:t>
            </a:r>
          </a:p>
          <a:p>
            <a:pPr marL="717550" indent="-285750">
              <a:buFont typeface="Arial" panose="020B0604020202020204" pitchFamily="34" charset="0"/>
              <a:buChar char="•"/>
            </a:pPr>
            <a:r>
              <a:rPr lang="en-US" b="0">
                <a:latin typeface="+mn-lt"/>
                <a:ea typeface="Open Sans Semibold"/>
                <a:cs typeface="Open Sans Semibold"/>
              </a:rPr>
              <a:t>Implement continuous integration (CI) and continuous deployment (CD) practices.</a:t>
            </a:r>
          </a:p>
          <a:p>
            <a:pPr marL="717550" indent="-285750">
              <a:buFont typeface="Arial" panose="020B0604020202020204" pitchFamily="34" charset="0"/>
              <a:buChar char="•"/>
            </a:pPr>
            <a:r>
              <a:rPr lang="en-US" b="0">
                <a:latin typeface="+mn-lt"/>
                <a:ea typeface="Open Sans Semibold"/>
                <a:cs typeface="Open Sans Semibold"/>
              </a:rPr>
              <a:t>Ensure that code changes are automatically tested and deployed to production.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86DBD-1952-0D40-A00E-AF2F2AE829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8628717-AC1D-2433-62E1-8DAD830C13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24873" y="3649776"/>
            <a:ext cx="11336847" cy="189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 Semibold"/>
                <a:ea typeface="Open Sans Semibold"/>
                <a:cs typeface="Open Sans Semibold"/>
              </a:rPr>
              <a:t>Key Components</a:t>
            </a:r>
          </a:p>
          <a:p>
            <a:pPr marL="7175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 Semibold"/>
                <a:ea typeface="Open Sans Semibold"/>
                <a:cs typeface="Open Sans Semibold"/>
              </a:rPr>
              <a:t>Version Control: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 Light"/>
                <a:cs typeface="Open Sans Light"/>
              </a:rPr>
              <a:t> </a:t>
            </a:r>
            <a:r>
              <a:rPr lang="en-US" altLang="en-US" sz="1600" b="1">
                <a:solidFill>
                  <a:schemeClr val="tx1"/>
                </a:solidFill>
                <a:latin typeface="+mn-lt"/>
                <a:ea typeface="Open Sans Light"/>
                <a:cs typeface="Open Sans Light"/>
              </a:rPr>
              <a:t>Usage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 Light"/>
                <a:cs typeface="Open Sans Light"/>
              </a:rPr>
              <a:t> </a:t>
            </a:r>
            <a:r>
              <a:rPr lang="en-US" altLang="en-US" sz="1600" b="1">
                <a:solidFill>
                  <a:schemeClr val="tx1"/>
                </a:solidFill>
                <a:latin typeface="+mn-lt"/>
                <a:ea typeface="Open Sans Light"/>
                <a:cs typeface="Open Sans Light"/>
              </a:rPr>
              <a:t>of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 Light"/>
                <a:cs typeface="Open Sans Light"/>
              </a:rPr>
              <a:t>GitHub for code management, tracking changes, and collaboration.</a:t>
            </a:r>
            <a:endParaRPr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Open Sans Light"/>
              <a:cs typeface="Open Sans Light"/>
            </a:endParaRPr>
          </a:p>
          <a:p>
            <a:pPr marL="7175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 Semibold"/>
                <a:ea typeface="Open Sans Semibold"/>
                <a:cs typeface="Open Sans Semibold"/>
              </a:rPr>
              <a:t>CI/CD: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 Light"/>
                <a:cs typeface="Open Sans Light"/>
              </a:rPr>
              <a:t> </a:t>
            </a:r>
            <a:r>
              <a:rPr lang="en-US" altLang="en-US" sz="1600" b="1">
                <a:solidFill>
                  <a:schemeClr val="tx1"/>
                </a:solidFill>
                <a:latin typeface="+mn-lt"/>
                <a:ea typeface="Open Sans Light"/>
                <a:cs typeface="Open Sans Light"/>
              </a:rPr>
              <a:t>Utilizing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 Light"/>
                <a:cs typeface="Open Sans Light"/>
              </a:rPr>
              <a:t> GitHub Actions for automating build, test, and deployment processes.</a:t>
            </a:r>
            <a:endParaRPr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Open Sans Light"/>
              <a:cs typeface="Open Sans Light"/>
            </a:endParaRPr>
          </a:p>
          <a:p>
            <a:pPr marL="7175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 Semibold"/>
                <a:ea typeface="Open Sans Semibold"/>
                <a:cs typeface="Open Sans Semibold"/>
              </a:rPr>
              <a:t>Testing: </a:t>
            </a:r>
            <a:r>
              <a:rPr lang="en-US" altLang="en-US" sz="1600" b="1">
                <a:solidFill>
                  <a:schemeClr val="tx1"/>
                </a:solidFill>
                <a:latin typeface="+mn-lt"/>
                <a:ea typeface="Open Sans Light"/>
                <a:cs typeface="Open Sans Light"/>
              </a:rPr>
              <a:t>Integrating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 Light"/>
                <a:cs typeface="Open Sans Light"/>
              </a:rPr>
              <a:t> automated testing to ensure code quality and functionality.</a:t>
            </a:r>
            <a:endParaRPr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Open Sans Light"/>
              <a:cs typeface="Open Sans Light"/>
            </a:endParaRPr>
          </a:p>
          <a:p>
            <a:pPr marL="7175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 Semibold"/>
                <a:ea typeface="Open Sans Semibold"/>
                <a:cs typeface="Open Sans Semibold"/>
              </a:rPr>
              <a:t>Production Deployment: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 Light"/>
                <a:cs typeface="Open Sans Light"/>
              </a:rPr>
              <a:t> </a:t>
            </a:r>
            <a:r>
              <a:rPr lang="en-US" altLang="en-US" sz="1600" b="1">
                <a:solidFill>
                  <a:schemeClr val="tx1"/>
                </a:solidFill>
                <a:latin typeface="+mn-lt"/>
                <a:ea typeface="Open Sans Light"/>
                <a:cs typeface="Open Sans Light"/>
              </a:rPr>
              <a:t>Deploying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 Light"/>
                <a:cs typeface="Open Sans Light"/>
              </a:rPr>
              <a:t> the application on </a:t>
            </a:r>
            <a:r>
              <a:rPr lang="en-US" altLang="en-US" sz="1600" b="1">
                <a:solidFill>
                  <a:schemeClr val="tx1"/>
                </a:solidFill>
                <a:latin typeface="+mn-lt"/>
                <a:ea typeface="Open Sans Light"/>
                <a:cs typeface="Open Sans Light"/>
              </a:rPr>
              <a:t>Azure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pen Sans Light"/>
                <a:cs typeface="Open Sans Light"/>
              </a:rPr>
              <a:t> for robust production management.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Open Sans Light"/>
              <a:cs typeface="Open Sans Light"/>
            </a:endParaRPr>
          </a:p>
        </p:txBody>
      </p:sp>
      <p:pic>
        <p:nvPicPr>
          <p:cNvPr id="3" name="Picture 2" descr="EUROCONTROL European Aviation Overview - Archive 2023 | EUROCONTROL">
            <a:extLst>
              <a:ext uri="{FF2B5EF4-FFF2-40B4-BE49-F238E27FC236}">
                <a16:creationId xmlns:a16="http://schemas.microsoft.com/office/drawing/2014/main" id="{EF2B5346-47E8-226A-71FB-C3B4AF68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90" y="357098"/>
            <a:ext cx="2326257" cy="134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AB83-F7B4-2C43-BEA5-E416856D0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35F0D-2DF7-FD46-9082-79F5B3F99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0" y="5790473"/>
            <a:ext cx="9687754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73DD8-685B-B243-B018-D9338F9F7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303103"/>
            <a:ext cx="9687754" cy="3761956"/>
          </a:xfrm>
        </p:spPr>
        <p:txBody>
          <a:bodyPr lIns="91440" tIns="45720" rIns="91440" bIns="45720" anchor="t"/>
          <a:lstStyle/>
          <a:p>
            <a:r>
              <a:rPr lang="en-US" b="0">
                <a:latin typeface="Open Sans Semibold"/>
                <a:ea typeface="Open Sans Semibold"/>
                <a:cs typeface="Open Sans Semibold"/>
              </a:rPr>
              <a:t>Importance of DevOps</a:t>
            </a:r>
            <a:r>
              <a:rPr lang="en-US" b="0">
                <a:latin typeface="Arial"/>
                <a:ea typeface="Open Sans Semibold"/>
                <a:cs typeface="Arial"/>
              </a:rPr>
              <a:t> </a:t>
            </a:r>
            <a:endParaRPr lang="en-US">
              <a:ea typeface="Open Sans Semibold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0">
                <a:latin typeface="Open Sans Semibold"/>
                <a:ea typeface="Open Sans Semibold"/>
                <a:cs typeface="Open Sans Semibold"/>
              </a:rPr>
              <a:t>Modern software deployment requires speed, scalability, and automation.              DevOps practices streamline development and operations, enabling continuous          integration and continuous deployment (CI/CD) for faster, more reliable software          delivery.</a:t>
            </a:r>
            <a:r>
              <a:rPr lang="en-US" sz="1400" b="0">
                <a:latin typeface="Arial"/>
                <a:ea typeface="Open Sans Semibold"/>
                <a:cs typeface="Arial"/>
              </a:rPr>
              <a:t> </a:t>
            </a:r>
            <a:endParaRPr lang="en-US" sz="1400">
              <a:ea typeface="Open Sans Semibold"/>
            </a:endParaRPr>
          </a:p>
          <a:p>
            <a:r>
              <a:rPr lang="en-US" b="0">
                <a:latin typeface="Open Sans Semibold"/>
                <a:ea typeface="Open Sans Semibold"/>
                <a:cs typeface="Open Sans Semibold"/>
              </a:rPr>
              <a:t>Focus</a:t>
            </a:r>
            <a:r>
              <a:rPr lang="en-US" b="0">
                <a:latin typeface="Arial"/>
                <a:ea typeface="Open Sans Semibold"/>
                <a:cs typeface="Arial"/>
              </a:rPr>
              <a:t> </a:t>
            </a:r>
            <a:endParaRPr lang="en-US">
              <a:ea typeface="Open Sans Semibold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0">
                <a:latin typeface="Open Sans Semibold"/>
                <a:ea typeface="Open Sans Semibold"/>
                <a:cs typeface="Open Sans Semibold"/>
              </a:rPr>
              <a:t>This project focuses on deploying a Python Flask weather app using a CI/CD             pipeline on Azure, ensuring automated testing, building, and deployment.</a:t>
            </a:r>
            <a:r>
              <a:rPr lang="en-US" sz="1400" b="0">
                <a:latin typeface="Arial"/>
                <a:ea typeface="Open Sans Semibold"/>
                <a:cs typeface="Arial"/>
              </a:rPr>
              <a:t> </a:t>
            </a:r>
            <a:endParaRPr lang="en-US" sz="1400">
              <a:ea typeface="Open Sans Semibold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0">
                <a:latin typeface="Open Sans Semibold"/>
                <a:ea typeface="Open Sans Semibold"/>
                <a:cs typeface="Open Sans Semibold"/>
              </a:rPr>
              <a:t>The pipeline leverages GitHub Actions for automation and Azure App Service               for deployment, demonstrating the effectiveness of DevOps in simplifying            deployment workflows and reducing errors.</a:t>
            </a:r>
            <a:r>
              <a:rPr lang="en-US" sz="1400" b="0">
                <a:latin typeface="Arial"/>
                <a:ea typeface="Open Sans Semibold"/>
                <a:cs typeface="Arial"/>
              </a:rPr>
              <a:t> </a:t>
            </a:r>
            <a:endParaRPr lang="en-US" sz="1400">
              <a:ea typeface="Open Sans Semibold"/>
            </a:endParaRPr>
          </a:p>
          <a:p>
            <a:endParaRPr lang="en-US"/>
          </a:p>
          <a:p>
            <a:endParaRPr lang="en-US" b="0">
              <a:latin typeface="Open Sans Semibold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0F101-8E29-8241-9CF7-91F0544017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Project Background">
            <a:extLst>
              <a:ext uri="{FF2B5EF4-FFF2-40B4-BE49-F238E27FC236}">
                <a16:creationId xmlns:a16="http://schemas.microsoft.com/office/drawing/2014/main" id="{DDFD2E55-4DDE-4CF0-8C16-38EFDB65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180" y="311719"/>
            <a:ext cx="26193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18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1896-B92F-E740-936F-9B599B806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Scope and 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A980B-7656-8542-84B4-2E5DFBC15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0" y="3444148"/>
            <a:ext cx="9687754" cy="1713290"/>
          </a:xfrm>
        </p:spPr>
        <p:txBody>
          <a:bodyPr wrap="square" lIns="91440" tIns="45720" rIns="91440" bIns="45720" anchor="t" anchorCtr="0">
            <a:spAutoFit/>
          </a:bodyPr>
          <a:lstStyle/>
          <a:p>
            <a:r>
              <a:rPr lang="en-AU" sz="1600">
                <a:latin typeface="Open Sans Semibold"/>
                <a:ea typeface="Open Sans Semibold"/>
                <a:cs typeface="Open Sans Semibold"/>
              </a:rPr>
              <a:t>Deliverables:</a:t>
            </a:r>
          </a:p>
          <a:p>
            <a:pPr marL="714375">
              <a:buFont typeface="Arial" panose="020B0604020202020204" pitchFamily="34" charset="0"/>
              <a:buChar char="•"/>
            </a:pPr>
            <a:r>
              <a:rPr lang="en-AU" sz="1400">
                <a:latin typeface="Open Sans Semibold"/>
                <a:ea typeface="Open Sans Semibold"/>
                <a:cs typeface="Open Sans Semibold"/>
              </a:rPr>
              <a:t>Documented CI/CD pipeline.</a:t>
            </a:r>
          </a:p>
          <a:p>
            <a:pPr marL="714375">
              <a:buFont typeface="Arial" panose="020B0604020202020204" pitchFamily="34" charset="0"/>
              <a:buChar char="•"/>
            </a:pPr>
            <a:r>
              <a:rPr lang="en-AU" sz="1400">
                <a:latin typeface="Open Sans Semibold"/>
                <a:ea typeface="Open Sans Semibold"/>
                <a:cs typeface="Open Sans Semibold"/>
              </a:rPr>
              <a:t>Fully functional weather app.</a:t>
            </a:r>
          </a:p>
          <a:p>
            <a:pPr marL="714375">
              <a:buFont typeface="Arial" panose="020B0604020202020204" pitchFamily="34" charset="0"/>
              <a:buChar char="•"/>
            </a:pPr>
            <a:r>
              <a:rPr lang="en-AU" sz="1400">
                <a:latin typeface="Open Sans Semibold"/>
                <a:ea typeface="Open Sans Semibold"/>
                <a:cs typeface="Open Sans Semibold"/>
              </a:rPr>
              <a:t>Automated scaling setup.</a:t>
            </a:r>
          </a:p>
          <a:p>
            <a:pPr marL="714375">
              <a:buFont typeface="Arial" panose="020B0604020202020204" pitchFamily="34" charset="0"/>
              <a:buChar char="•"/>
            </a:pPr>
            <a:r>
              <a:rPr lang="en-AU" sz="1400">
                <a:latin typeface="Open Sans Semibold"/>
                <a:ea typeface="Open Sans Semibold"/>
                <a:cs typeface="Open Sans Semibold"/>
              </a:rPr>
              <a:t>Monitoring.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A05A9-373C-0045-BD46-B81230D24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508852"/>
            <a:ext cx="9687754" cy="1834423"/>
          </a:xfrm>
        </p:spPr>
        <p:txBody>
          <a:bodyPr lIns="91440" tIns="45720" rIns="91440" bIns="45720" anchor="t"/>
          <a:lstStyle/>
          <a:p>
            <a:r>
              <a:rPr lang="en-AU" b="1">
                <a:latin typeface="Open Sans Semibold"/>
                <a:ea typeface="Open Sans Semibold"/>
                <a:cs typeface="Open Sans Semibold"/>
              </a:rPr>
              <a:t>Scope</a:t>
            </a:r>
            <a:r>
              <a:rPr lang="en-AU">
                <a:latin typeface="Open Sans Semibold"/>
                <a:ea typeface="Open Sans Semibold"/>
                <a:cs typeface="Open Sans Semibold"/>
              </a:rPr>
              <a:t>:</a:t>
            </a:r>
          </a:p>
          <a:p>
            <a:pPr marL="629920">
              <a:buFont typeface="Arial" panose="020B0604020202020204" pitchFamily="34" charset="0"/>
              <a:buChar char="•"/>
            </a:pPr>
            <a:r>
              <a:rPr lang="en-AU" sz="1400">
                <a:latin typeface="Open Sans Semibold"/>
                <a:ea typeface="Open Sans Semibold"/>
                <a:cs typeface="Open Sans Semibold"/>
              </a:rPr>
              <a:t>Develop a weather application retrieving data from </a:t>
            </a:r>
            <a:r>
              <a:rPr lang="en-AU" sz="1400" err="1">
                <a:latin typeface="Open Sans Semibold"/>
                <a:ea typeface="Open Sans Semibold"/>
                <a:cs typeface="Open Sans Semibold"/>
              </a:rPr>
              <a:t>OpenWeather</a:t>
            </a:r>
            <a:r>
              <a:rPr lang="en-AU" sz="1400">
                <a:latin typeface="Open Sans Semibold"/>
                <a:ea typeface="Open Sans Semibold"/>
                <a:cs typeface="Open Sans Semibold"/>
              </a:rPr>
              <a:t> API.</a:t>
            </a:r>
          </a:p>
          <a:p>
            <a:pPr marL="629920">
              <a:buFont typeface="Arial" panose="020B0604020202020204" pitchFamily="34" charset="0"/>
              <a:buChar char="•"/>
            </a:pPr>
            <a:r>
              <a:rPr lang="en-AU" sz="1400">
                <a:latin typeface="Open Sans Semibold"/>
                <a:ea typeface="Open Sans Semibold"/>
                <a:cs typeface="Open Sans Semibold"/>
              </a:rPr>
              <a:t>Build a CI/CD pipeline using GitHub Actions for automation of integration.</a:t>
            </a:r>
          </a:p>
          <a:p>
            <a:pPr marL="629920">
              <a:buFont typeface="Arial" panose="020B0604020202020204" pitchFamily="34" charset="0"/>
              <a:buChar char="•"/>
            </a:pPr>
            <a:r>
              <a:rPr lang="en-AU" sz="1400">
                <a:latin typeface="Open Sans Semibold"/>
                <a:ea typeface="Open Sans Semibold"/>
                <a:cs typeface="Open Sans Semibold"/>
              </a:rPr>
              <a:t>Deployment and Monitoring.</a:t>
            </a:r>
          </a:p>
          <a:p>
            <a:pPr marL="629920">
              <a:buFont typeface="Arial" panose="020B0604020202020204" pitchFamily="34" charset="0"/>
              <a:buChar char="•"/>
            </a:pPr>
            <a:r>
              <a:rPr lang="en-AU" sz="1400">
                <a:latin typeface="Open Sans Semibold"/>
                <a:ea typeface="Open Sans Semibold"/>
                <a:cs typeface="Open Sans Semibold"/>
              </a:rPr>
              <a:t>Automatic scaling.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9EAD5-AC02-BA4B-8DB1-42BE059DEF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The Ultimate Guide to Crafting an Effective Scope of Work Strategy">
            <a:extLst>
              <a:ext uri="{FF2B5EF4-FFF2-40B4-BE49-F238E27FC236}">
                <a16:creationId xmlns:a16="http://schemas.microsoft.com/office/drawing/2014/main" id="{D7D5D0C0-21B0-4F57-EDBF-653931327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947" y="365904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5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3DB9-F778-8148-808A-075D79C4A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Outcome/Deliverables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5FA61-AE6B-AB41-8794-617A14618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1" y="5743385"/>
            <a:ext cx="9687754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A9732-00B6-434C-AACB-1085A61D9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78" y="1350191"/>
            <a:ext cx="10031534" cy="4279644"/>
          </a:xfrm>
        </p:spPr>
        <p:txBody>
          <a:bodyPr lIns="91440" tIns="45720" rIns="91440" bIns="4572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Open Sans Semibold"/>
                <a:ea typeface="Open Sans Semibold"/>
                <a:cs typeface="Open Sans Semibold"/>
              </a:rPr>
              <a:t>Fully Functional Web-Based Weather Application: </a:t>
            </a:r>
            <a:endParaRPr lang="en-US"/>
          </a:p>
          <a:p>
            <a:pPr marL="806450"/>
            <a:r>
              <a:rPr lang="en-US" sz="1400">
                <a:latin typeface="+mn-lt"/>
                <a:ea typeface="Open Sans Semibold"/>
                <a:cs typeface="Open Sans Semibold"/>
              </a:rPr>
              <a:t>An application that retrieves and displays current weather data using the </a:t>
            </a:r>
            <a:r>
              <a:rPr lang="en-US" sz="1400" err="1">
                <a:latin typeface="+mn-lt"/>
                <a:ea typeface="Open Sans Semibold"/>
                <a:cs typeface="Open Sans Semibold"/>
              </a:rPr>
              <a:t>OpenWeather</a:t>
            </a:r>
            <a:r>
              <a:rPr lang="en-US" sz="1400">
                <a:latin typeface="+mn-lt"/>
                <a:ea typeface="Open Sans Semibold"/>
                <a:cs typeface="Open Sans Semibold"/>
              </a:rPr>
              <a:t> API.</a:t>
            </a:r>
            <a:r>
              <a:rPr lang="en-US">
                <a:latin typeface="+mn-lt"/>
                <a:ea typeface="Open Sans Semibold"/>
                <a:cs typeface="Open Sans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Open Sans Semibold"/>
                <a:ea typeface="Open Sans Semibold"/>
                <a:cs typeface="Open Sans Semibold"/>
              </a:rPr>
              <a:t>Documented CI/CD Pipeline Setup: </a:t>
            </a:r>
          </a:p>
          <a:p>
            <a:pPr marL="806450"/>
            <a:r>
              <a:rPr lang="en-US" sz="1400">
                <a:latin typeface="+mn-lt"/>
                <a:ea typeface="Open Sans Semibold"/>
                <a:cs typeface="Open Sans Semibold"/>
              </a:rPr>
              <a:t>Comprehensive documentation outlining the pipeline configuration and workflows</a:t>
            </a:r>
            <a:r>
              <a:rPr lang="en-US">
                <a:latin typeface="+mn-lt"/>
                <a:ea typeface="Open Sans Semibold"/>
                <a:cs typeface="Open Sans Semibold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Open Sans Semibold"/>
                <a:ea typeface="Open Sans Semibold"/>
                <a:cs typeface="Open Sans Semibold"/>
              </a:rPr>
              <a:t>Deployed Application on Azure: </a:t>
            </a:r>
          </a:p>
          <a:p>
            <a:pPr marL="806450"/>
            <a:r>
              <a:rPr lang="en-US" sz="1400">
                <a:latin typeface="+mn-lt"/>
                <a:ea typeface="Open Sans Semibold"/>
                <a:cs typeface="Open Sans Semibold"/>
              </a:rPr>
              <a:t>The application will be hosted on Azure, with infrastructure managed automatically.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Open Sans Semibold"/>
                <a:ea typeface="Open Sans Semibold"/>
                <a:cs typeface="Open Sans Semibold"/>
              </a:rPr>
              <a:t>Performance Monitoring and Automation with Azure: </a:t>
            </a:r>
          </a:p>
          <a:p>
            <a:pPr marL="806450"/>
            <a:r>
              <a:rPr lang="en-US" sz="1400">
                <a:latin typeface="+mn-lt"/>
                <a:ea typeface="Open Sans Semibold"/>
                <a:cs typeface="Open Sans Semibold"/>
              </a:rPr>
              <a:t>Monitoring application health, performance, and resource usage and Automating Deployment when triggered.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Open Sans Semibold"/>
                <a:ea typeface="Open Sans Semibold"/>
                <a:cs typeface="Open Sans Semibold"/>
              </a:rPr>
              <a:t>User Manual and Project Closure Report: </a:t>
            </a:r>
          </a:p>
          <a:p>
            <a:pPr marL="8064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Open Sans Semibold"/>
                <a:cs typeface="Open Sans Semibold"/>
              </a:rPr>
              <a:t>A guide for end-users on how to navigate and utilize the application effectively. </a:t>
            </a:r>
          </a:p>
          <a:p>
            <a:pPr marL="8064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Open Sans Semibold"/>
                <a:cs typeface="Open Sans Semibold"/>
              </a:rPr>
              <a:t>Final report summarizing the project outcomes, lessons learned, and recommendations</a:t>
            </a:r>
            <a:r>
              <a:rPr lang="en-US">
                <a:latin typeface="+mn-lt"/>
                <a:ea typeface="Open Sans Semibold"/>
                <a:cs typeface="Open Sans Semibold"/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4CCD1-78F3-7141-8323-B2EA5D33B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eliverables – EVOLVED-5G">
            <a:extLst>
              <a:ext uri="{FF2B5EF4-FFF2-40B4-BE49-F238E27FC236}">
                <a16:creationId xmlns:a16="http://schemas.microsoft.com/office/drawing/2014/main" id="{6E04225D-AF3C-CBDD-1EEC-32E4C92D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76" y="311898"/>
            <a:ext cx="3620218" cy="11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8FFD-6873-794A-ADE2-400553DFE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Preliminary Design Concept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8AE9D-1CFF-A447-8D28-8162C4231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0" y="1709164"/>
            <a:ext cx="9687754" cy="3240887"/>
          </a:xfrm>
        </p:spPr>
        <p:txBody>
          <a:bodyPr wrap="square" lIns="91440" tIns="45720" rIns="91440" bIns="4572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>
                <a:latin typeface="Open Sans Semibold"/>
                <a:ea typeface="Open Sans Semibold"/>
                <a:cs typeface="Open Sans Semibold"/>
              </a:rPr>
              <a:t>Goal: Automate testing, building, and deployment when code changes are made</a:t>
            </a:r>
          </a:p>
          <a:p>
            <a:pPr>
              <a:lnSpc>
                <a:spcPct val="90000"/>
              </a:lnSpc>
            </a:pPr>
            <a:r>
              <a:rPr lang="en-US" sz="1600" b="1">
                <a:latin typeface="Open Sans Semibold"/>
                <a:ea typeface="Open Sans Semibold"/>
                <a:cs typeface="Open Sans Semibold"/>
              </a:rPr>
              <a:t>Tools Used:</a:t>
            </a:r>
            <a:endParaRPr lang="en-US" sz="1600">
              <a:latin typeface="Open Sans Semibold"/>
              <a:ea typeface="Open Sans Semibold"/>
              <a:cs typeface="Open Sans Semibold"/>
            </a:endParaRPr>
          </a:p>
          <a:p>
            <a:pPr marL="537845" indent="-285750">
              <a:lnSpc>
                <a:spcPct val="90000"/>
              </a:lnSpc>
              <a:buFont typeface="Arial,Sans-Serif"/>
              <a:buChar char="•"/>
            </a:pPr>
            <a:r>
              <a:rPr lang="en-US" b="1">
                <a:latin typeface="Open Sans Semibold"/>
                <a:ea typeface="Open Sans Semibold"/>
                <a:cs typeface="Open Sans Semibold"/>
              </a:rPr>
              <a:t>GitHub: </a:t>
            </a:r>
            <a:r>
              <a:rPr lang="en-US" b="1">
                <a:latin typeface="Open Sans Light"/>
                <a:ea typeface="Open Sans Light"/>
                <a:cs typeface="Open Sans Light"/>
              </a:rPr>
              <a:t>Version Control, Enabling collaboration and Tracking changes.</a:t>
            </a:r>
            <a:endParaRPr lang="en-US">
              <a:latin typeface="Open Sans Light"/>
              <a:ea typeface="Open Sans Light"/>
              <a:cs typeface="Open Sans Light"/>
            </a:endParaRPr>
          </a:p>
          <a:p>
            <a:pPr marL="537845" indent="-285750">
              <a:lnSpc>
                <a:spcPct val="90000"/>
              </a:lnSpc>
              <a:buFont typeface="Arial,Sans-Serif"/>
              <a:buChar char="•"/>
            </a:pPr>
            <a:r>
              <a:rPr lang="en-US" b="1">
                <a:latin typeface="Open Sans Semibold"/>
                <a:ea typeface="Open Sans Semibold"/>
                <a:cs typeface="Open Sans Semibold"/>
              </a:rPr>
              <a:t>GitHub Actions: </a:t>
            </a:r>
            <a:r>
              <a:rPr lang="en-US" b="1">
                <a:latin typeface="Open Sans Light"/>
                <a:ea typeface="Open Sans Light"/>
                <a:cs typeface="Open Sans Light"/>
              </a:rPr>
              <a:t>Automatic Build and Unit Testing.</a:t>
            </a:r>
          </a:p>
          <a:p>
            <a:pPr marL="537845" indent="-285750">
              <a:lnSpc>
                <a:spcPct val="90000"/>
              </a:lnSpc>
              <a:buFont typeface="Arial,Sans-Serif"/>
              <a:buChar char="•"/>
            </a:pPr>
            <a:r>
              <a:rPr lang="en-US" b="1">
                <a:latin typeface="Open Sans Semibold"/>
                <a:ea typeface="Open Sans Semibold"/>
                <a:cs typeface="Open Sans Semibold"/>
              </a:rPr>
              <a:t>Azure App Service :</a:t>
            </a:r>
            <a:r>
              <a:rPr lang="en-US">
                <a:latin typeface="Open Sans Semibold"/>
                <a:ea typeface="Open Sans Semibold"/>
                <a:cs typeface="Open Sans Semibold"/>
              </a:rPr>
              <a:t> Deployment, Monitoring, and Scaling</a:t>
            </a:r>
          </a:p>
          <a:p>
            <a:pPr marL="252095">
              <a:lnSpc>
                <a:spcPct val="90000"/>
              </a:lnSpc>
            </a:pPr>
            <a:endParaRPr lang="en-US" sz="1600">
              <a:latin typeface="Open Sans Semibold"/>
              <a:ea typeface="Open Sans Semibold"/>
              <a:cs typeface="Open Sans Semibold"/>
            </a:endParaRPr>
          </a:p>
          <a:p>
            <a:pPr>
              <a:lnSpc>
                <a:spcPct val="90000"/>
              </a:lnSpc>
            </a:pPr>
            <a:r>
              <a:rPr lang="en-US" sz="1600" b="1">
                <a:latin typeface="Open Sans Semibold"/>
                <a:ea typeface="Open Sans Semibold"/>
                <a:cs typeface="Open Sans Semibold"/>
              </a:rPr>
              <a:t>Workflow:</a:t>
            </a:r>
            <a:endParaRPr lang="en-US" sz="1600">
              <a:latin typeface="Open Sans Semibold"/>
              <a:ea typeface="Open Sans Semibold"/>
              <a:cs typeface="Open Sans Semibold"/>
            </a:endParaRPr>
          </a:p>
          <a:p>
            <a:pPr marL="537845" indent="-285750">
              <a:lnSpc>
                <a:spcPct val="90000"/>
              </a:lnSpc>
              <a:buFont typeface="Arial,Sans-Serif"/>
              <a:buChar char="•"/>
            </a:pPr>
            <a:r>
              <a:rPr lang="en-US" b="1">
                <a:latin typeface="Open Sans Semibold"/>
                <a:ea typeface="Open Sans Semibold"/>
                <a:cs typeface="Open Sans Semibold"/>
              </a:rPr>
              <a:t>Push Code to GitHub: </a:t>
            </a:r>
            <a:r>
              <a:rPr lang="en-US" b="1">
                <a:latin typeface="Open Sans Light"/>
                <a:ea typeface="Open Sans Light"/>
                <a:cs typeface="Open Sans Light"/>
              </a:rPr>
              <a:t>Developers commit code changes to the repository. </a:t>
            </a:r>
            <a:endParaRPr lang="en-US">
              <a:latin typeface="Open Sans Light"/>
              <a:ea typeface="Open Sans Light"/>
              <a:cs typeface="Open Sans Light"/>
            </a:endParaRPr>
          </a:p>
          <a:p>
            <a:pPr marL="537845" indent="-285750">
              <a:lnSpc>
                <a:spcPct val="90000"/>
              </a:lnSpc>
              <a:buFont typeface="Arial,Sans-Serif"/>
              <a:buChar char="•"/>
            </a:pPr>
            <a:r>
              <a:rPr lang="en-US" b="1">
                <a:latin typeface="Open Sans Semibold"/>
                <a:ea typeface="Open Sans Semibold"/>
                <a:cs typeface="Open Sans Semibold"/>
              </a:rPr>
              <a:t>Automated Testing and Deployment: </a:t>
            </a:r>
            <a:r>
              <a:rPr lang="en-US" b="1">
                <a:latin typeface="Open Sans Light"/>
                <a:ea typeface="Open Sans Light"/>
                <a:cs typeface="Open Sans Light"/>
              </a:rPr>
              <a:t>GitHub Actions automatically triggers builds                     and tests; successful tests lead to deployment in Azure</a:t>
            </a:r>
            <a:endParaRPr lang="en-US">
              <a:latin typeface="Open Sans Light"/>
              <a:ea typeface="Open Sans Light"/>
              <a:cs typeface="Open Sans Light"/>
            </a:endParaRPr>
          </a:p>
          <a:p>
            <a:pPr marL="537845" indent="-285750">
              <a:lnSpc>
                <a:spcPct val="90000"/>
              </a:lnSpc>
              <a:buFont typeface="Arial,Sans-Serif"/>
              <a:buChar char="•"/>
            </a:pPr>
            <a:r>
              <a:rPr lang="en-US" b="1">
                <a:latin typeface="Open Sans Semibold"/>
                <a:ea typeface="Open Sans Semibold"/>
                <a:cs typeface="Open Sans Semibold"/>
              </a:rPr>
              <a:t>Monitoring and Scaling: </a:t>
            </a:r>
            <a:r>
              <a:rPr lang="en-US" b="1">
                <a:latin typeface="Open Sans Light"/>
                <a:ea typeface="Open Sans Light"/>
                <a:cs typeface="Open Sans Light"/>
              </a:rPr>
              <a:t>Continuous monitoring and automatic scaling via Azure.</a:t>
            </a:r>
            <a:endParaRPr lang="en-US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99D8B-D692-FE44-87F0-976CF98B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1" y="1246513"/>
            <a:ext cx="9687754" cy="295253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CI/CD Pipeline Overview</a:t>
            </a:r>
          </a:p>
          <a:p>
            <a:endParaRPr lang="en-US" sz="1200" b="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C0396-78AF-EE49-B32E-876FA9372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0B3B541C-278D-44D0-0795-560C1EAA4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09" y="361863"/>
            <a:ext cx="4842294" cy="52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5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9CD25-C8A7-B547-A638-0B9902A6F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Compatibility of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82519-BAB0-C54F-8481-4E80B23DE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508852"/>
            <a:ext cx="9687754" cy="2865924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US" sz="1800" b="0">
                <a:latin typeface="Open Sans Semibold"/>
                <a:ea typeface="Open Sans Semibold"/>
                <a:cs typeface="Open Sans Semibold"/>
              </a:rPr>
              <a:t>Functional Requirements:</a:t>
            </a:r>
            <a:endParaRPr lang="en-US" sz="1800"/>
          </a:p>
          <a:p>
            <a:r>
              <a:rPr lang="en-US" sz="1400" b="0">
                <a:latin typeface="Open Sans Semibold"/>
                <a:ea typeface="Open Sans Semibold"/>
                <a:cs typeface="Open Sans Semibold"/>
              </a:rPr>
              <a:t>DevOps Pipeline Design, Automation of Deployment, Application Deploymen</a:t>
            </a:r>
            <a:r>
              <a:rPr lang="en-US" b="0">
                <a:latin typeface="Open Sans Semibold"/>
                <a:ea typeface="Open Sans Semibold"/>
                <a:cs typeface="Open Sans Semibold"/>
              </a:rPr>
              <a:t>t</a:t>
            </a:r>
          </a:p>
          <a:p>
            <a:pPr marL="285750" indent="-285750">
              <a:buChar char="•"/>
            </a:pPr>
            <a:r>
              <a:rPr lang="en-US" sz="1800" b="0">
                <a:latin typeface="Open Sans Semibold"/>
                <a:ea typeface="Open Sans Semibold"/>
                <a:cs typeface="Open Sans Semibold"/>
              </a:rPr>
              <a:t>Performance Monitoring and Metrics</a:t>
            </a:r>
            <a:endParaRPr lang="en-US" sz="1800">
              <a:ea typeface="Open Sans Semibold"/>
              <a:cs typeface="Open Sans Semibold"/>
            </a:endParaRPr>
          </a:p>
          <a:p>
            <a:r>
              <a:rPr lang="en-US" sz="1400" b="0">
                <a:latin typeface="Open Sans Semibold"/>
                <a:ea typeface="Open Sans Semibold"/>
                <a:cs typeface="Open Sans Semibold"/>
              </a:rPr>
              <a:t>Instrumentation, Real-time Monitoring</a:t>
            </a:r>
          </a:p>
          <a:p>
            <a:pPr marL="285750" indent="-285750">
              <a:buChar char="•"/>
            </a:pPr>
            <a:r>
              <a:rPr lang="en-US" sz="1800" b="0">
                <a:latin typeface="Open Sans Semibold"/>
                <a:ea typeface="Open Sans Semibold"/>
                <a:cs typeface="Open Sans Semibold"/>
              </a:rPr>
              <a:t>Tool Selection Justification</a:t>
            </a:r>
          </a:p>
          <a:p>
            <a:pPr marL="285750" indent="-285750">
              <a:buChar char="•"/>
            </a:pPr>
            <a:r>
              <a:rPr lang="en-US" sz="1800" b="0">
                <a:latin typeface="Open Sans Semibold"/>
                <a:ea typeface="Open Sans Semibold"/>
                <a:cs typeface="Open Sans Semibold"/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6FC31-7561-C34A-89BD-0FA84C705E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asics – Compatibility Guide | NetWorker Information Hub">
            <a:extLst>
              <a:ext uri="{FF2B5EF4-FFF2-40B4-BE49-F238E27FC236}">
                <a16:creationId xmlns:a16="http://schemas.microsoft.com/office/drawing/2014/main" id="{2F29D5B7-0CA6-ED42-FDF7-8866F26F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249" y="229319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7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49F9-6D7B-9138-AD00-96D39FAE1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lIns="91440" tIns="45720" rIns="91440" bIns="45720" anchor="t" anchorCtr="0">
            <a:spAutoFit/>
          </a:bodyPr>
          <a:lstStyle/>
          <a:p>
            <a:r>
              <a:rPr lang="en-US">
                <a:latin typeface="Barlow Light"/>
              </a:rPr>
              <a:t>Justification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3140C-9A96-644A-723C-72FB57C40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016" y="1772697"/>
            <a:ext cx="9687754" cy="4867999"/>
          </a:xfrm>
        </p:spPr>
        <p:txBody>
          <a:bodyPr wrap="square" lIns="91440" tIns="45720" rIns="91440" bIns="45720" anchor="t" anchorCtr="0">
            <a:spAutoFit/>
          </a:bodyPr>
          <a:lstStyle/>
          <a:p>
            <a:r>
              <a:rPr lang="en-US" sz="1400" err="1">
                <a:latin typeface="Open Sans Light"/>
                <a:ea typeface="Open Sans Light"/>
                <a:cs typeface="Open Sans Light"/>
              </a:rPr>
              <a:t>Github</a:t>
            </a:r>
            <a:endParaRPr lang="en-US" sz="1400" err="1"/>
          </a:p>
          <a:p>
            <a:pPr marL="171450" indent="-171450"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Version Control</a:t>
            </a:r>
            <a:endParaRPr lang="en-US" sz="1400">
              <a:latin typeface="Open Sans Light"/>
              <a:ea typeface="Open Sans Light"/>
              <a:cs typeface="Open Sans Light"/>
            </a:endParaRPr>
          </a:p>
          <a:p>
            <a:pPr marL="171450" indent="-171450"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Integration with CI/CD tools</a:t>
            </a:r>
          </a:p>
          <a:p>
            <a:r>
              <a:rPr lang="en-US" sz="1400" err="1">
                <a:latin typeface="Open Sans Light"/>
                <a:ea typeface="Open Sans Light"/>
                <a:cs typeface="Open Sans Light"/>
              </a:rPr>
              <a:t>Github</a:t>
            </a:r>
            <a:r>
              <a:rPr lang="en-US" sz="1400">
                <a:latin typeface="Open Sans Light"/>
                <a:ea typeface="Open Sans Light"/>
                <a:cs typeface="Open Sans Light"/>
              </a:rPr>
              <a:t> Actions</a:t>
            </a:r>
          </a:p>
          <a:p>
            <a:pPr marL="171450" indent="-171450"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Workflow Automation</a:t>
            </a:r>
            <a:endParaRPr lang="en-US" sz="1400">
              <a:latin typeface="Open Sans Light"/>
              <a:ea typeface="Open Sans Light"/>
              <a:cs typeface="Open Sans Light"/>
            </a:endParaRPr>
          </a:p>
          <a:p>
            <a:pPr marL="171450" indent="-171450"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Cloud Native</a:t>
            </a:r>
          </a:p>
          <a:p>
            <a:r>
              <a:rPr lang="en-US" sz="1400">
                <a:latin typeface="Open Sans Light"/>
                <a:ea typeface="Open Sans Light"/>
                <a:cs typeface="Open Sans Light"/>
              </a:rPr>
              <a:t>Azure App Services</a:t>
            </a:r>
          </a:p>
          <a:p>
            <a:pPr marL="171450" indent="-171450"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Publish profile simplified deployment</a:t>
            </a:r>
          </a:p>
          <a:p>
            <a:pPr marL="171450" indent="-171450"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Built in Monitoring</a:t>
            </a:r>
            <a:endParaRPr lang="en-US"/>
          </a:p>
          <a:p>
            <a:r>
              <a:rPr lang="en-US" sz="1400">
                <a:latin typeface="Open Sans Light"/>
                <a:ea typeface="Open Sans Light"/>
                <a:cs typeface="Open Sans Light"/>
              </a:rPr>
              <a:t>Notable Comparision of Azure vs AWS</a:t>
            </a:r>
          </a:p>
          <a:p>
            <a:pPr marL="171450" indent="-171450"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Streamlined approach as compared to AWS issues</a:t>
            </a:r>
          </a:p>
          <a:p>
            <a:pPr marL="171450" indent="-171450"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Easier role management compared to AWS </a:t>
            </a:r>
          </a:p>
          <a:p>
            <a:pPr marL="171450" indent="-171450">
              <a:buChar char="•"/>
            </a:pPr>
            <a:r>
              <a:rPr lang="en-US">
                <a:latin typeface="Open Sans Light"/>
                <a:ea typeface="Open Sans Light"/>
                <a:cs typeface="Open Sans Light"/>
              </a:rPr>
              <a:t>AWS: Basic authentication issues while setting up the publish profile, Auto-scaling group creation failed, Service roles and instance profiles were missing or misconfigured</a:t>
            </a:r>
            <a:br>
              <a:rPr lang="en-US"/>
            </a:br>
            <a:endParaRPr lang="en-US"/>
          </a:p>
          <a:p>
            <a:endParaRPr lang="en-US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3169A-F18B-0A27-1CCC-8A1979CB0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149418"/>
            <a:ext cx="9687754" cy="517525"/>
          </a:xfrm>
        </p:spPr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Tool Selection Justification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0AA5A3-FF76-2D89-2B91-8F8AF5CD5C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Resurrection and Justification">
            <a:extLst>
              <a:ext uri="{FF2B5EF4-FFF2-40B4-BE49-F238E27FC236}">
                <a16:creationId xmlns:a16="http://schemas.microsoft.com/office/drawing/2014/main" id="{842EECB0-0499-F6A4-AB47-7AAFAB1A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004" y="348832"/>
            <a:ext cx="3505199" cy="15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23768"/>
      </p:ext>
    </p:extLst>
  </p:cSld>
  <p:clrMapOvr>
    <a:masterClrMapping/>
  </p:clrMapOvr>
</p:sld>
</file>

<file path=ppt/theme/theme1.xml><?xml version="1.0" encoding="utf-8"?>
<a:theme xmlns:a="http://schemas.openxmlformats.org/drawingml/2006/main" name="Swinburne">
  <a:themeElements>
    <a:clrScheme name="Swinburne">
      <a:dk1>
        <a:srgbClr val="000000"/>
      </a:dk1>
      <a:lt1>
        <a:sysClr val="window" lastClr="FFFFFF"/>
      </a:lt1>
      <a:dk2>
        <a:srgbClr val="3D3A3B"/>
      </a:dk2>
      <a:lt2>
        <a:srgbClr val="E7E7E8"/>
      </a:lt2>
      <a:accent1>
        <a:srgbClr val="3D3A3B"/>
      </a:accent1>
      <a:accent2>
        <a:srgbClr val="E7E7E8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0563C1"/>
      </a:hlink>
      <a:folHlink>
        <a:srgbClr val="954F72"/>
      </a:folHlink>
    </a:clrScheme>
    <a:fontScheme name="SwinburneFonts">
      <a:majorFont>
        <a:latin typeface="Barlow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" id="{2F5F439F-722C-4FD2-84ED-4D1CD1AFAB38}" vid="{5462BE9E-DCA2-451B-A3C6-85FCFC982355}"/>
    </a:ext>
  </a:extLst>
</a:theme>
</file>

<file path=ppt/theme/theme2.xml><?xml version="1.0" encoding="utf-8"?>
<a:theme xmlns:a="http://schemas.openxmlformats.org/drawingml/2006/main" name="Swinburne - Light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Template-Standard.potx [Read-Only]" id="{756BC337-38CE-44BA-B896-85768D508A04}" vid="{9554A963-9F5C-4F0C-9853-3723F7E40F3B}"/>
    </a:ext>
  </a:extLst>
</a:theme>
</file>

<file path=ppt/theme/theme3.xml><?xml version="1.0" encoding="utf-8"?>
<a:theme xmlns:a="http://schemas.openxmlformats.org/drawingml/2006/main" name="Swinburne - Colourful Titles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Template-Standard.potx [Read-Only]" id="{756BC337-38CE-44BA-B896-85768D508A04}" vid="{CC3D3B01-8BE9-4307-AD09-768CABEC5801}"/>
    </a:ext>
  </a:extLst>
</a:theme>
</file>

<file path=ppt/theme/theme4.xml><?xml version="1.0" encoding="utf-8"?>
<a:theme xmlns:a="http://schemas.openxmlformats.org/drawingml/2006/main" name="Swinburne - Dark">
  <a:themeElements>
    <a:clrScheme name="Swinburne">
      <a:dk1>
        <a:srgbClr val="000000"/>
      </a:dk1>
      <a:lt1>
        <a:sysClr val="window" lastClr="FFFFFF"/>
      </a:lt1>
      <a:dk2>
        <a:srgbClr val="212121"/>
      </a:dk2>
      <a:lt2>
        <a:srgbClr val="FFFFFF"/>
      </a:lt2>
      <a:accent1>
        <a:srgbClr val="DC2D27"/>
      </a:accent1>
      <a:accent2>
        <a:srgbClr val="00B3EF"/>
      </a:accent2>
      <a:accent3>
        <a:srgbClr val="85C441"/>
      </a:accent3>
      <a:accent4>
        <a:srgbClr val="FDB945"/>
      </a:accent4>
      <a:accent5>
        <a:srgbClr val="882786"/>
      </a:accent5>
      <a:accent6>
        <a:srgbClr val="00BED8"/>
      </a:accent6>
      <a:hlink>
        <a:srgbClr val="006098"/>
      </a:hlink>
      <a:folHlink>
        <a:srgbClr val="006098"/>
      </a:folHlink>
    </a:clrScheme>
    <a:fontScheme name="Swinburne Font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-wide-PPT-Template_JF" id="{EFF4B9AF-445E-B24D-B9E2-CEAE88E6D320}" vid="{9ECE9064-D06A-8749-A6C2-4D09428F76C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4A9E6E55628542A9E00D522079AB8A" ma:contentTypeVersion="13" ma:contentTypeDescription="Create a new document." ma:contentTypeScope="" ma:versionID="bc9d5ad7b866290eeea8d0330b62b471">
  <xsd:schema xmlns:xsd="http://www.w3.org/2001/XMLSchema" xmlns:xs="http://www.w3.org/2001/XMLSchema" xmlns:p="http://schemas.microsoft.com/office/2006/metadata/properties" xmlns:ns2="6db94942-8a34-4a30-a8e6-78b89cf29212" xmlns:ns3="32a27114-0f9b-470d-a484-01f5ccaf5a0e" targetNamespace="http://schemas.microsoft.com/office/2006/metadata/properties" ma:root="true" ma:fieldsID="b30f91d08ecb2ef14acd979bef34f993" ns2:_="" ns3:_="">
    <xsd:import namespace="6db94942-8a34-4a30-a8e6-78b89cf29212"/>
    <xsd:import namespace="32a27114-0f9b-470d-a484-01f5ccaf5a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94942-8a34-4a30-a8e6-78b89cf29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27114-0f9b-470d-a484-01f5ccaf5a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4B8229-934D-4FDB-94FE-E9083E54BC82}">
  <ds:schemaRefs>
    <ds:schemaRef ds:uri="32a27114-0f9b-470d-a484-01f5ccaf5a0e"/>
    <ds:schemaRef ds:uri="6db94942-8a34-4a30-a8e6-78b89cf292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4C5A5F-5895-4E78-BACE-B717DFEC29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8B5A9C-D132-4FCF-951F-362122C708F1}">
  <ds:schemaRefs>
    <ds:schemaRef ds:uri="32a27114-0f9b-470d-a484-01f5ccaf5a0e"/>
    <ds:schemaRef ds:uri="6db94942-8a34-4a30-a8e6-78b89cf2921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Swinburne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Swinburne</vt:lpstr>
      <vt:lpstr>Swinburne - Light</vt:lpstr>
      <vt:lpstr>Swinburne - Colourful Titles</vt:lpstr>
      <vt:lpstr>Swinburne - Dark</vt:lpstr>
      <vt:lpstr>Project Presentation and Demonstration</vt:lpstr>
      <vt:lpstr>PowerPoint Presentation</vt:lpstr>
      <vt:lpstr>Overview</vt:lpstr>
      <vt:lpstr>Project Background</vt:lpstr>
      <vt:lpstr>Project Scope and Objectives</vt:lpstr>
      <vt:lpstr>Project Outcome/Deliverables</vt:lpstr>
      <vt:lpstr>Preliminary Design Concept</vt:lpstr>
      <vt:lpstr>Compatibility of Design</vt:lpstr>
      <vt:lpstr>Justification</vt:lpstr>
      <vt:lpstr>Code Demonstration</vt:lpstr>
      <vt:lpstr>Code Demo (Part 1)  Live Demo </vt:lpstr>
      <vt:lpstr>Code Demo (Part 2)</vt:lpstr>
      <vt:lpstr>Code Demo (Part 3)</vt:lpstr>
      <vt:lpstr>Code Demo (Part 4)</vt:lpstr>
      <vt:lpstr>Where We Stand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 Walsh</dc:creator>
  <cp:revision>4</cp:revision>
  <dcterms:created xsi:type="dcterms:W3CDTF">2021-04-21T06:12:21Z</dcterms:created>
  <dcterms:modified xsi:type="dcterms:W3CDTF">2024-10-18T06:49:04Z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0x010100144A9E6E55628542A9E00D522079AB8A</vt:lpwstr>
  </property>
</Properties>
</file>